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Noto Sans JP Bold" charset="1" panose="020B0800000000000000"/>
      <p:regular r:id="rId36"/>
    </p:embeddedFont>
    <p:embeddedFont>
      <p:font typeface="Noto Sans JP" charset="1" panose="020B0500000000000000"/>
      <p:regular r:id="rId37"/>
    </p:embeddedFont>
    <p:embeddedFont>
      <p:font typeface="Roboto Mono" charset="1" panose="00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LED光らせて</a:t>
            </a:r>
          </a:p>
          <a:p>
            <a:r>
              <a:rPr lang="en-US"/>
              <a:t>チカチカ</a:t>
            </a:r>
          </a:p>
          <a:p>
            <a:r>
              <a:rPr lang="en-US"/>
              <a:t>増やして</a:t>
            </a:r>
          </a:p>
          <a:p>
            <a:r>
              <a:rPr lang="en-US"/>
              <a:t>二つ光らせて</a:t>
            </a:r>
          </a:p>
          <a:p>
            <a:r>
              <a:rPr lang="en-US"/>
              <a:t>同時に光らせて</a:t>
            </a:r>
          </a:p>
          <a:p>
            <a:r>
              <a:rPr lang="en-US"/>
              <a:t>交互に光らせる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5.jpe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ja.wikipedia.org/wiki/Raspberry_Pi_%E8%B2%A1%E5%9B%A3" TargetMode="External" Type="http://schemas.openxmlformats.org/officeDocument/2006/relationships/hyperlink"/><Relationship Id="rId11" Target="https://ja.wikipedia.org/wiki/%E9%96%8B%E7%99%BA" TargetMode="External" Type="http://schemas.openxmlformats.org/officeDocument/2006/relationships/hyperlink"/><Relationship Id="rId12" Target="https://ja.wikipedia.org/wiki/%E7%95%A5%E8%AA%9E" TargetMode="External" Type="http://schemas.openxmlformats.org/officeDocument/2006/relationships/hyperlink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jpeg" Type="http://schemas.openxmlformats.org/officeDocument/2006/relationships/image"/><Relationship Id="rId6" Target="https://ja.wikipedia.org/wiki/ARM%E3%82%A2%E3%83%BC%E3%82%AD%E3%83%86%E3%82%AF%E3%83%81%E3%83%A3" TargetMode="External" Type="http://schemas.openxmlformats.org/officeDocument/2006/relationships/hyperlink"/><Relationship Id="rId7" Target="https://ja.wikipedia.org/wiki/%E3%83%97%E3%83%AD%E3%82%BB%E3%83%83%E3%82%B5" TargetMode="External" Type="http://schemas.openxmlformats.org/officeDocument/2006/relationships/hyperlink"/><Relationship Id="rId8" Target="https://ja.wikipedia.org/wiki/%E3%82%B7%E3%83%B3%E3%82%B0%E3%83%AB%E3%83%9C%E3%83%BC%E3%83%89%E3%82%B3%E3%83%B3%E3%83%94%E3%83%A5%E3%83%BC%E3%82%BF" TargetMode="External" Type="http://schemas.openxmlformats.org/officeDocument/2006/relationships/hyperlink"/><Relationship Id="rId9" Target="https://ja.wikipedia.org/wiki/%E3%82%A4%E3%82%AE%E3%83%AA%E3%82%B9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74536"/>
            <a:ext cx="18288000" cy="11236072"/>
          </a:xfrm>
          <a:custGeom>
            <a:avLst/>
            <a:gdLst/>
            <a:ahLst/>
            <a:cxnLst/>
            <a:rect r="r" b="b" t="t" l="l"/>
            <a:pathLst>
              <a:path h="11236072" w="18288000">
                <a:moveTo>
                  <a:pt x="0" y="0"/>
                </a:moveTo>
                <a:lnTo>
                  <a:pt x="18288000" y="0"/>
                </a:lnTo>
                <a:lnTo>
                  <a:pt x="18288000" y="11236072"/>
                </a:lnTo>
                <a:lnTo>
                  <a:pt x="0" y="11236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22021" y="1131219"/>
            <a:ext cx="12443957" cy="6859888"/>
            <a:chOff x="0" y="0"/>
            <a:chExt cx="3277421" cy="18067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7421" cy="1806720"/>
            </a:xfrm>
            <a:custGeom>
              <a:avLst/>
              <a:gdLst/>
              <a:ahLst/>
              <a:cxnLst/>
              <a:rect r="r" b="b" t="t" l="l"/>
              <a:pathLst>
                <a:path h="1806720" w="3277421">
                  <a:moveTo>
                    <a:pt x="0" y="0"/>
                  </a:moveTo>
                  <a:lnTo>
                    <a:pt x="3277421" y="0"/>
                  </a:lnTo>
                  <a:lnTo>
                    <a:pt x="3277421" y="1806720"/>
                  </a:lnTo>
                  <a:lnTo>
                    <a:pt x="0" y="180672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277421" cy="1854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1309" y="9122326"/>
            <a:ext cx="17365381" cy="703365"/>
            <a:chOff x="0" y="0"/>
            <a:chExt cx="4573598" cy="185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73598" cy="185248"/>
            </a:xfrm>
            <a:custGeom>
              <a:avLst/>
              <a:gdLst/>
              <a:ahLst/>
              <a:cxnLst/>
              <a:rect r="r" b="b" t="t" l="l"/>
              <a:pathLst>
                <a:path h="185248" w="4573598">
                  <a:moveTo>
                    <a:pt x="0" y="0"/>
                  </a:moveTo>
                  <a:lnTo>
                    <a:pt x="4573598" y="0"/>
                  </a:lnTo>
                  <a:lnTo>
                    <a:pt x="4573598" y="185248"/>
                  </a:lnTo>
                  <a:lnTo>
                    <a:pt x="0" y="18524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573598" cy="23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734897" y="3220656"/>
            <a:ext cx="2818206" cy="215569"/>
          </a:xfrm>
          <a:custGeom>
            <a:avLst/>
            <a:gdLst/>
            <a:ahLst/>
            <a:cxnLst/>
            <a:rect r="r" b="b" t="t" l="l"/>
            <a:pathLst>
              <a:path h="215569" w="2818206">
                <a:moveTo>
                  <a:pt x="0" y="0"/>
                </a:moveTo>
                <a:lnTo>
                  <a:pt x="2818206" y="0"/>
                </a:lnTo>
                <a:lnTo>
                  <a:pt x="2818206" y="215569"/>
                </a:lnTo>
                <a:lnTo>
                  <a:pt x="0" y="215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98741" y="3977052"/>
            <a:ext cx="2062221" cy="4014055"/>
          </a:xfrm>
          <a:custGeom>
            <a:avLst/>
            <a:gdLst/>
            <a:ahLst/>
            <a:cxnLst/>
            <a:rect r="r" b="b" t="t" l="l"/>
            <a:pathLst>
              <a:path h="4014055" w="2062221">
                <a:moveTo>
                  <a:pt x="0" y="0"/>
                </a:moveTo>
                <a:lnTo>
                  <a:pt x="2062221" y="0"/>
                </a:lnTo>
                <a:lnTo>
                  <a:pt x="2062221" y="4014055"/>
                </a:lnTo>
                <a:lnTo>
                  <a:pt x="0" y="40140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2021" y="1131219"/>
            <a:ext cx="2861441" cy="2845833"/>
          </a:xfrm>
          <a:custGeom>
            <a:avLst/>
            <a:gdLst/>
            <a:ahLst/>
            <a:cxnLst/>
            <a:rect r="r" b="b" t="t" l="l"/>
            <a:pathLst>
              <a:path h="2845833" w="2861441">
                <a:moveTo>
                  <a:pt x="0" y="0"/>
                </a:moveTo>
                <a:lnTo>
                  <a:pt x="2861442" y="0"/>
                </a:lnTo>
                <a:lnTo>
                  <a:pt x="2861442" y="2845833"/>
                </a:lnTo>
                <a:lnTo>
                  <a:pt x="0" y="2845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65704" y="3843702"/>
            <a:ext cx="10556592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b="true" sz="7200" spc="10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PythonでLEDを</a:t>
            </a:r>
          </a:p>
          <a:p>
            <a:pPr algn="ctr">
              <a:lnSpc>
                <a:spcPts val="10080"/>
              </a:lnSpc>
            </a:pPr>
            <a:r>
              <a:rPr lang="en-US" b="true" sz="7200" spc="10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チカチカさせよう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64785" y="2442079"/>
            <a:ext cx="835843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pc="4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データサイエンティスト養成講座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93187" y="9276841"/>
            <a:ext cx="570162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 spc="105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2024年06月19日 放課後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4810" y="9276841"/>
            <a:ext cx="538730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 spc="105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岡山県立岡山操山中学校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55882" y="9276841"/>
            <a:ext cx="538730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 spc="105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理科室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68815" y="514350"/>
            <a:ext cx="3286774" cy="9258300"/>
            <a:chOff x="0" y="0"/>
            <a:chExt cx="643309" cy="18120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3309" cy="1812096"/>
            </a:xfrm>
            <a:custGeom>
              <a:avLst/>
              <a:gdLst/>
              <a:ahLst/>
              <a:cxnLst/>
              <a:rect r="r" b="b" t="t" l="l"/>
              <a:pathLst>
                <a:path h="1812096" w="643309">
                  <a:moveTo>
                    <a:pt x="54176" y="0"/>
                  </a:moveTo>
                  <a:lnTo>
                    <a:pt x="589133" y="0"/>
                  </a:lnTo>
                  <a:cubicBezTo>
                    <a:pt x="619054" y="0"/>
                    <a:pt x="643309" y="24255"/>
                    <a:pt x="643309" y="54176"/>
                  </a:cubicBezTo>
                  <a:lnTo>
                    <a:pt x="643309" y="1757920"/>
                  </a:lnTo>
                  <a:cubicBezTo>
                    <a:pt x="643309" y="1772288"/>
                    <a:pt x="637601" y="1786068"/>
                    <a:pt x="627441" y="1796228"/>
                  </a:cubicBezTo>
                  <a:cubicBezTo>
                    <a:pt x="617282" y="1806388"/>
                    <a:pt x="603502" y="1812096"/>
                    <a:pt x="589133" y="1812096"/>
                  </a:cubicBezTo>
                  <a:lnTo>
                    <a:pt x="54176" y="1812096"/>
                  </a:lnTo>
                  <a:cubicBezTo>
                    <a:pt x="24255" y="1812096"/>
                    <a:pt x="0" y="1787841"/>
                    <a:pt x="0" y="1757920"/>
                  </a:cubicBezTo>
                  <a:lnTo>
                    <a:pt x="0" y="54176"/>
                  </a:lnTo>
                  <a:cubicBezTo>
                    <a:pt x="0" y="24255"/>
                    <a:pt x="24255" y="0"/>
                    <a:pt x="54176" y="0"/>
                  </a:cubicBezTo>
                  <a:close/>
                </a:path>
              </a:pathLst>
            </a:custGeom>
            <a:blipFill>
              <a:blip r:embed="rId4"/>
              <a:stretch>
                <a:fillRect l="-55075" t="0" r="-68027" b="-5604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回路を組む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6700" y="5538144"/>
            <a:ext cx="6223905" cy="122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回路は、ブレッドボードというものに作ります。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6700" y="3525837"/>
            <a:ext cx="622390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回路はどこに組む？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8869680"/>
            <a:ext cx="2438400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ブレッドボード→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75621" y="1621634"/>
            <a:ext cx="7864914" cy="7043732"/>
            <a:chOff x="0" y="0"/>
            <a:chExt cx="1300830" cy="11650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0830" cy="1165009"/>
            </a:xfrm>
            <a:custGeom>
              <a:avLst/>
              <a:gdLst/>
              <a:ahLst/>
              <a:cxnLst/>
              <a:rect r="r" b="b" t="t" l="l"/>
              <a:pathLst>
                <a:path h="1165009" w="1300830">
                  <a:moveTo>
                    <a:pt x="22640" y="0"/>
                  </a:moveTo>
                  <a:lnTo>
                    <a:pt x="1278190" y="0"/>
                  </a:lnTo>
                  <a:cubicBezTo>
                    <a:pt x="1284194" y="0"/>
                    <a:pt x="1289953" y="2385"/>
                    <a:pt x="1294199" y="6631"/>
                  </a:cubicBezTo>
                  <a:cubicBezTo>
                    <a:pt x="1298445" y="10877"/>
                    <a:pt x="1300830" y="16636"/>
                    <a:pt x="1300830" y="22640"/>
                  </a:cubicBezTo>
                  <a:lnTo>
                    <a:pt x="1300830" y="1142369"/>
                  </a:lnTo>
                  <a:cubicBezTo>
                    <a:pt x="1300830" y="1148373"/>
                    <a:pt x="1298445" y="1154132"/>
                    <a:pt x="1294199" y="1158378"/>
                  </a:cubicBezTo>
                  <a:cubicBezTo>
                    <a:pt x="1289953" y="1162624"/>
                    <a:pt x="1284194" y="1165009"/>
                    <a:pt x="1278190" y="1165009"/>
                  </a:cubicBezTo>
                  <a:lnTo>
                    <a:pt x="22640" y="1165009"/>
                  </a:lnTo>
                  <a:cubicBezTo>
                    <a:pt x="16636" y="1165009"/>
                    <a:pt x="10877" y="1162624"/>
                    <a:pt x="6631" y="1158378"/>
                  </a:cubicBezTo>
                  <a:cubicBezTo>
                    <a:pt x="2385" y="1154132"/>
                    <a:pt x="0" y="1148373"/>
                    <a:pt x="0" y="1142369"/>
                  </a:cubicBezTo>
                  <a:lnTo>
                    <a:pt x="0" y="22640"/>
                  </a:lnTo>
                  <a:cubicBezTo>
                    <a:pt x="0" y="16636"/>
                    <a:pt x="2385" y="10877"/>
                    <a:pt x="6631" y="6631"/>
                  </a:cubicBezTo>
                  <a:cubicBezTo>
                    <a:pt x="10877" y="2385"/>
                    <a:pt x="16636" y="0"/>
                    <a:pt x="226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2228" r="0" b="-26649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回路を組む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125" y="4633518"/>
            <a:ext cx="6223905" cy="122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回路を作るには右の材料が必要です。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8125" y="2621212"/>
            <a:ext cx="622390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回路を作るための材料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7757" y="5820333"/>
            <a:ext cx="6929289" cy="280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2882" indent="-461441" lvl="1">
              <a:lnSpc>
                <a:spcPts val="5556"/>
              </a:lnSpc>
              <a:buFont typeface="Arial"/>
              <a:buChar char="•"/>
            </a:pPr>
            <a:r>
              <a:rPr lang="en-US" sz="4274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ブレッドボード.........1台</a:t>
            </a:r>
          </a:p>
          <a:p>
            <a:pPr algn="l" marL="922882" indent="-461441" lvl="1">
              <a:lnSpc>
                <a:spcPts val="5556"/>
              </a:lnSpc>
              <a:buFont typeface="Arial"/>
              <a:buChar char="•"/>
            </a:pPr>
            <a:r>
              <a:rPr lang="en-US" sz="4274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ジャンパ線(コード)...4本</a:t>
            </a:r>
          </a:p>
          <a:p>
            <a:pPr algn="l" marL="922882" indent="-461441" lvl="1">
              <a:lnSpc>
                <a:spcPts val="5556"/>
              </a:lnSpc>
              <a:buFont typeface="Arial"/>
              <a:buChar char="•"/>
            </a:pPr>
            <a:r>
              <a:rPr lang="en-US" sz="4274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発光ダイオード(LED)2個</a:t>
            </a:r>
          </a:p>
          <a:p>
            <a:pPr algn="l" marL="922882" indent="-461441" lvl="1">
              <a:lnSpc>
                <a:spcPts val="5556"/>
              </a:lnSpc>
              <a:buFont typeface="Arial"/>
              <a:buChar char="•"/>
            </a:pPr>
            <a:r>
              <a:rPr lang="en-US" sz="4274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カーボン抵抗器.........2個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-8947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72260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48328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43553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32030" y="1612687"/>
            <a:ext cx="9938608" cy="7043732"/>
            <a:chOff x="0" y="0"/>
            <a:chExt cx="1643812" cy="11650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3812" cy="1165009"/>
            </a:xfrm>
            <a:custGeom>
              <a:avLst/>
              <a:gdLst/>
              <a:ahLst/>
              <a:cxnLst/>
              <a:rect r="r" b="b" t="t" l="l"/>
              <a:pathLst>
                <a:path h="1165009" w="1643812">
                  <a:moveTo>
                    <a:pt x="17916" y="0"/>
                  </a:moveTo>
                  <a:lnTo>
                    <a:pt x="1625895" y="0"/>
                  </a:lnTo>
                  <a:cubicBezTo>
                    <a:pt x="1635790" y="0"/>
                    <a:pt x="1643812" y="8021"/>
                    <a:pt x="1643812" y="17916"/>
                  </a:cubicBezTo>
                  <a:lnTo>
                    <a:pt x="1643812" y="1147093"/>
                  </a:lnTo>
                  <a:cubicBezTo>
                    <a:pt x="1643812" y="1156988"/>
                    <a:pt x="1635790" y="1165009"/>
                    <a:pt x="1625895" y="1165009"/>
                  </a:cubicBezTo>
                  <a:lnTo>
                    <a:pt x="17916" y="1165009"/>
                  </a:lnTo>
                  <a:cubicBezTo>
                    <a:pt x="8021" y="1165009"/>
                    <a:pt x="0" y="1156988"/>
                    <a:pt x="0" y="1147093"/>
                  </a:cubicBezTo>
                  <a:lnTo>
                    <a:pt x="0" y="17916"/>
                  </a:lnTo>
                  <a:cubicBezTo>
                    <a:pt x="0" y="8021"/>
                    <a:pt x="8021" y="0"/>
                    <a:pt x="17916" y="0"/>
                  </a:cubicBezTo>
                  <a:close/>
                </a:path>
              </a:pathLst>
            </a:custGeom>
            <a:blipFill>
              <a:blip r:embed="rId4"/>
              <a:stretch>
                <a:fillRect l="-198" t="0" r="-5977" b="0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253302" y="974033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回路を組む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125" y="4633518"/>
            <a:ext cx="6223905" cy="313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ブレッドボードは右図の様になっています。</a:t>
            </a:r>
          </a:p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+-のところは横に繋がっていて、</a:t>
            </a:r>
          </a:p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abcdeのところは縦につながっています。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8125" y="2621212"/>
            <a:ext cx="622390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ブレッドボードはどうなっている？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5999">
            <a:off x="7989171" y="1755084"/>
            <a:ext cx="9424326" cy="1649257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30000">
            <a:off x="7989171" y="2031450"/>
            <a:ext cx="9424326" cy="1649257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flipV="true">
            <a:off x="8774531" y="355684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9058275" y="355684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9305925" y="355684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9584156" y="356636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9848850" y="355684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0096500" y="356636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10344150" y="354731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10629900" y="351874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10915650" y="352826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11201400" y="352826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11420475" y="356636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1735905" y="356636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2019649" y="356636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12267299" y="356636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12545530" y="357589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2810224" y="356636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3057874" y="357589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13305524" y="355684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13591274" y="352826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13877024" y="353779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14162774" y="353779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14381849" y="357589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V="true">
            <a:off x="8717381" y="540769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9001125" y="540769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flipV="true">
            <a:off x="9248775" y="540769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V="true">
            <a:off x="9527006" y="541722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V="true">
            <a:off x="9791700" y="540769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V="true">
            <a:off x="10039350" y="541722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flipV="true">
            <a:off x="10287000" y="539817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V="true">
            <a:off x="10572750" y="536959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V="true">
            <a:off x="10858500" y="537912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11144250" y="537912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11363325" y="541722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V="true">
            <a:off x="11678755" y="541722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V="true">
            <a:off x="11962499" y="541722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V="true">
            <a:off x="12210149" y="541722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V="true">
            <a:off x="12488380" y="542674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V="true">
            <a:off x="12753074" y="541722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V="true">
            <a:off x="13038824" y="542674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V="true">
            <a:off x="13315049" y="540769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V="true">
            <a:off x="13600799" y="537912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 flipV="true">
            <a:off x="13886549" y="538864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 flipV="true">
            <a:off x="14124674" y="538864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flipV="true">
            <a:off x="14429474" y="542674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flipV="true">
            <a:off x="14706804" y="546484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14980311" y="5455322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V="true">
            <a:off x="15256143" y="546484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V="true">
            <a:off x="15503793" y="544579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flipV="true">
            <a:off x="15808986" y="544579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flipV="true">
            <a:off x="16075293" y="542674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flipV="true">
            <a:off x="16361043" y="542674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flipV="true">
            <a:off x="16580118" y="5464847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flipV="true">
            <a:off x="14734667" y="351874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flipV="true">
            <a:off x="14999361" y="350921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flipV="true">
            <a:off x="15247011" y="351874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 flipV="true">
            <a:off x="15494661" y="349969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 flipV="true">
            <a:off x="15780411" y="3471118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 flipV="true">
            <a:off x="16066161" y="348064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 flipV="true">
            <a:off x="16351911" y="348064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8" id="78"/>
          <p:cNvSpPr/>
          <p:nvPr/>
        </p:nvSpPr>
        <p:spPr>
          <a:xfrm flipV="true">
            <a:off x="16570986" y="3518743"/>
            <a:ext cx="0" cy="1238600"/>
          </a:xfrm>
          <a:prstGeom prst="line">
            <a:avLst/>
          </a:prstGeom>
          <a:ln cap="flat" w="114300">
            <a:solidFill>
              <a:srgbClr val="E12F6D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9" id="79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30000">
            <a:off x="7912909" y="6816484"/>
            <a:ext cx="9424326" cy="1649257"/>
          </a:xfrm>
          <a:prstGeom prst="rect">
            <a:avLst/>
          </a:prstGeom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30000">
            <a:off x="7903252" y="6528732"/>
            <a:ext cx="9424326" cy="1649257"/>
          </a:xfrm>
          <a:prstGeom prst="rect">
            <a:avLst/>
          </a:prstGeom>
        </p:spPr>
      </p:pic>
      <p:sp>
        <p:nvSpPr>
          <p:cNvPr name="TextBox 81" id="81"/>
          <p:cNvSpPr txBox="true"/>
          <p:nvPr/>
        </p:nvSpPr>
        <p:spPr>
          <a:xfrm rot="0">
            <a:off x="6645754" y="1763971"/>
            <a:ext cx="7853991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5EC9CC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+-は横につながっている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6360004" y="3082498"/>
            <a:ext cx="7853991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E12F6D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abcdeは横につながっている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63765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63765" y="0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40990" y="0"/>
            <a:ext cx="3845550" cy="10287000"/>
            <a:chOff x="0" y="0"/>
            <a:chExt cx="813286" cy="2175574"/>
          </a:xfrm>
        </p:grpSpPr>
        <p:sp>
          <p:nvSpPr>
            <p:cNvPr name="Freeform 13" id="13"/>
            <p:cNvSpPr/>
            <p:nvPr/>
          </p:nvSpPr>
          <p:spPr>
            <a:xfrm flipH="false" flipV="false" rot="5400000">
              <a:off x="-681144" y="681144"/>
              <a:ext cx="2175574" cy="813287"/>
            </a:xfrm>
            <a:custGeom>
              <a:avLst/>
              <a:gdLst/>
              <a:ahLst/>
              <a:cxnLst/>
              <a:rect r="r" b="b" t="t" l="l"/>
              <a:pathLst>
                <a:path h="813287" w="2175574">
                  <a:moveTo>
                    <a:pt x="0" y="766982"/>
                  </a:moveTo>
                  <a:lnTo>
                    <a:pt x="0" y="46304"/>
                  </a:lnTo>
                  <a:cubicBezTo>
                    <a:pt x="0" y="34023"/>
                    <a:pt x="4879" y="22246"/>
                    <a:pt x="13562" y="13562"/>
                  </a:cubicBezTo>
                  <a:cubicBezTo>
                    <a:pt x="22246" y="4878"/>
                    <a:pt x="34024" y="0"/>
                    <a:pt x="46304" y="0"/>
                  </a:cubicBezTo>
                  <a:lnTo>
                    <a:pt x="2129270" y="0"/>
                  </a:lnTo>
                  <a:cubicBezTo>
                    <a:pt x="2154843" y="0"/>
                    <a:pt x="2175574" y="20731"/>
                    <a:pt x="2175574" y="46304"/>
                  </a:cubicBezTo>
                  <a:lnTo>
                    <a:pt x="2175574" y="766982"/>
                  </a:lnTo>
                  <a:cubicBezTo>
                    <a:pt x="2175574" y="779263"/>
                    <a:pt x="2170696" y="791040"/>
                    <a:pt x="2162012" y="799724"/>
                  </a:cubicBezTo>
                  <a:cubicBezTo>
                    <a:pt x="2153329" y="808408"/>
                    <a:pt x="2141551" y="813286"/>
                    <a:pt x="2129270" y="813286"/>
                  </a:cubicBezTo>
                  <a:lnTo>
                    <a:pt x="46304" y="813286"/>
                  </a:lnTo>
                  <a:cubicBezTo>
                    <a:pt x="34024" y="813286"/>
                    <a:pt x="22246" y="808408"/>
                    <a:pt x="13562" y="799724"/>
                  </a:cubicBezTo>
                  <a:cubicBezTo>
                    <a:pt x="4879" y="791040"/>
                    <a:pt x="0" y="779263"/>
                    <a:pt x="0" y="766982"/>
                  </a:cubicBezTo>
                  <a:close/>
                </a:path>
              </a:pathLst>
            </a:custGeom>
            <a:blipFill>
              <a:blip r:embed="rId4"/>
              <a:stretch>
                <a:fillRect l="0" t="-85249" r="0" b="-15378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回路を組む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125" y="4633518"/>
            <a:ext cx="6223905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左の図の様に繋いでください。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8125" y="2621212"/>
            <a:ext cx="622390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LED一つの時の回路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63765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63765" y="0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回路を組む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940990" y="0"/>
            <a:ext cx="3845550" cy="10287000"/>
            <a:chOff x="0" y="0"/>
            <a:chExt cx="813286" cy="21755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3287" cy="2175574"/>
            </a:xfrm>
            <a:custGeom>
              <a:avLst/>
              <a:gdLst/>
              <a:ahLst/>
              <a:cxnLst/>
              <a:rect r="r" b="b" t="t" l="l"/>
              <a:pathLst>
                <a:path h="2175574" w="813287">
                  <a:moveTo>
                    <a:pt x="46304" y="0"/>
                  </a:moveTo>
                  <a:lnTo>
                    <a:pt x="766983" y="0"/>
                  </a:lnTo>
                  <a:cubicBezTo>
                    <a:pt x="779263" y="0"/>
                    <a:pt x="791041" y="4878"/>
                    <a:pt x="799724" y="13562"/>
                  </a:cubicBezTo>
                  <a:cubicBezTo>
                    <a:pt x="808408" y="22246"/>
                    <a:pt x="813287" y="34023"/>
                    <a:pt x="813287" y="46304"/>
                  </a:cubicBezTo>
                  <a:lnTo>
                    <a:pt x="813287" y="2129270"/>
                  </a:lnTo>
                  <a:cubicBezTo>
                    <a:pt x="813287" y="2154843"/>
                    <a:pt x="792555" y="2175574"/>
                    <a:pt x="766983" y="2175574"/>
                  </a:cubicBezTo>
                  <a:lnTo>
                    <a:pt x="46304" y="2175574"/>
                  </a:lnTo>
                  <a:cubicBezTo>
                    <a:pt x="34023" y="2175574"/>
                    <a:pt x="22246" y="2170696"/>
                    <a:pt x="13562" y="2162012"/>
                  </a:cubicBezTo>
                  <a:cubicBezTo>
                    <a:pt x="4878" y="2153328"/>
                    <a:pt x="0" y="2141551"/>
                    <a:pt x="0" y="2129270"/>
                  </a:cubicBezTo>
                  <a:lnTo>
                    <a:pt x="0" y="46304"/>
                  </a:lnTo>
                  <a:cubicBezTo>
                    <a:pt x="0" y="34023"/>
                    <a:pt x="4878" y="22246"/>
                    <a:pt x="13562" y="13562"/>
                  </a:cubicBezTo>
                  <a:cubicBezTo>
                    <a:pt x="22246" y="4878"/>
                    <a:pt x="34023" y="0"/>
                    <a:pt x="46304" y="0"/>
                  </a:cubicBezTo>
                  <a:close/>
                </a:path>
              </a:pathLst>
            </a:custGeom>
            <a:blipFill>
              <a:blip r:embed="rId4"/>
              <a:stretch>
                <a:fillRect l="-51059" t="0" r="-51059" b="-743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508125" y="2621212"/>
            <a:ext cx="622390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結局どう繋げばいいか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8125" y="4633518"/>
            <a:ext cx="6223905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左の図の様に繋いでください。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77B85">
                <a:alpha val="6862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5400000">
            <a:off x="6110288" y="-2971860"/>
            <a:ext cx="6067423" cy="16230600"/>
            <a:chOff x="0" y="0"/>
            <a:chExt cx="813286" cy="2175574"/>
          </a:xfrm>
        </p:grpSpPr>
        <p:sp>
          <p:nvSpPr>
            <p:cNvPr name="Freeform 21" id="21"/>
            <p:cNvSpPr/>
            <p:nvPr/>
          </p:nvSpPr>
          <p:spPr>
            <a:xfrm flipH="false" flipV="false" rot="-5400000">
              <a:off x="-681144" y="681144"/>
              <a:ext cx="2175574" cy="813287"/>
            </a:xfrm>
            <a:custGeom>
              <a:avLst/>
              <a:gdLst/>
              <a:ahLst/>
              <a:cxnLst/>
              <a:rect r="r" b="b" t="t" l="l"/>
              <a:pathLst>
                <a:path h="813287" w="2175574">
                  <a:moveTo>
                    <a:pt x="2175574" y="29347"/>
                  </a:moveTo>
                  <a:lnTo>
                    <a:pt x="2175574" y="783939"/>
                  </a:lnTo>
                  <a:cubicBezTo>
                    <a:pt x="2175574" y="800147"/>
                    <a:pt x="2162435" y="813286"/>
                    <a:pt x="2146227" y="813286"/>
                  </a:cubicBezTo>
                  <a:lnTo>
                    <a:pt x="29348" y="813286"/>
                  </a:lnTo>
                  <a:cubicBezTo>
                    <a:pt x="13140" y="813286"/>
                    <a:pt x="0" y="800147"/>
                    <a:pt x="0" y="783939"/>
                  </a:cubicBezTo>
                  <a:lnTo>
                    <a:pt x="0" y="29347"/>
                  </a:lnTo>
                  <a:cubicBezTo>
                    <a:pt x="0" y="13139"/>
                    <a:pt x="13140" y="0"/>
                    <a:pt x="29348" y="0"/>
                  </a:cubicBezTo>
                  <a:lnTo>
                    <a:pt x="2146227" y="0"/>
                  </a:lnTo>
                  <a:cubicBezTo>
                    <a:pt x="2162435" y="0"/>
                    <a:pt x="2175574" y="13139"/>
                    <a:pt x="2175574" y="29347"/>
                  </a:cubicBezTo>
                  <a:close/>
                </a:path>
              </a:pathLst>
            </a:custGeom>
            <a:blipFill>
              <a:blip r:embed="rId5"/>
              <a:stretch>
                <a:fillRect l="-655" t="-117812" r="-17277" b="-18794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3622" y="5790509"/>
            <a:ext cx="898075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Let’s Programming!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53622" y="4394971"/>
            <a:ext cx="898075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84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プログラミングする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263396" y="2995350"/>
            <a:ext cx="3970757" cy="809625"/>
            <a:chOff x="0" y="0"/>
            <a:chExt cx="1045796" cy="2132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E12F6D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58621" y="2890575"/>
            <a:ext cx="3970757" cy="809625"/>
            <a:chOff x="0" y="0"/>
            <a:chExt cx="1045796" cy="2132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21184" y="2921055"/>
            <a:ext cx="7645633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セッション3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0"/>
            <a:ext cx="2922021" cy="10287000"/>
            <a:chOff x="0" y="0"/>
            <a:chExt cx="769586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365979" y="0"/>
            <a:ext cx="2922021" cy="10287000"/>
            <a:chOff x="0" y="0"/>
            <a:chExt cx="769586" cy="2709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true" rot="0">
            <a:off x="1536597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-13924304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59135" y="1633346"/>
            <a:ext cx="7691062" cy="6846099"/>
            <a:chOff x="0" y="0"/>
            <a:chExt cx="2025630" cy="18030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5630" cy="1803088"/>
            </a:xfrm>
            <a:custGeom>
              <a:avLst/>
              <a:gdLst/>
              <a:ahLst/>
              <a:cxnLst/>
              <a:rect r="r" b="b" t="t" l="l"/>
              <a:pathLst>
                <a:path h="1803088" w="2025630">
                  <a:moveTo>
                    <a:pt x="20132" y="0"/>
                  </a:moveTo>
                  <a:lnTo>
                    <a:pt x="2005497" y="0"/>
                  </a:lnTo>
                  <a:cubicBezTo>
                    <a:pt x="2010837" y="0"/>
                    <a:pt x="2015958" y="2121"/>
                    <a:pt x="2019733" y="5897"/>
                  </a:cubicBezTo>
                  <a:cubicBezTo>
                    <a:pt x="2023509" y="9672"/>
                    <a:pt x="2025630" y="14793"/>
                    <a:pt x="2025630" y="20132"/>
                  </a:cubicBezTo>
                  <a:lnTo>
                    <a:pt x="2025630" y="1782956"/>
                  </a:lnTo>
                  <a:cubicBezTo>
                    <a:pt x="2025630" y="1788295"/>
                    <a:pt x="2023509" y="1793416"/>
                    <a:pt x="2019733" y="1797191"/>
                  </a:cubicBezTo>
                  <a:cubicBezTo>
                    <a:pt x="2015958" y="1800967"/>
                    <a:pt x="2010837" y="1803088"/>
                    <a:pt x="2005497" y="1803088"/>
                  </a:cubicBezTo>
                  <a:lnTo>
                    <a:pt x="20132" y="1803088"/>
                  </a:lnTo>
                  <a:cubicBezTo>
                    <a:pt x="14793" y="1803088"/>
                    <a:pt x="9672" y="1800967"/>
                    <a:pt x="5897" y="1797191"/>
                  </a:cubicBezTo>
                  <a:cubicBezTo>
                    <a:pt x="2121" y="1793416"/>
                    <a:pt x="0" y="1788295"/>
                    <a:pt x="0" y="1782956"/>
                  </a:cubicBezTo>
                  <a:lnTo>
                    <a:pt x="0" y="20132"/>
                  </a:lnTo>
                  <a:cubicBezTo>
                    <a:pt x="0" y="14793"/>
                    <a:pt x="2121" y="9672"/>
                    <a:pt x="5897" y="5897"/>
                  </a:cubicBezTo>
                  <a:cubicBezTo>
                    <a:pt x="9672" y="2121"/>
                    <a:pt x="14793" y="0"/>
                    <a:pt x="20132" y="0"/>
                  </a:cubicBez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25630" cy="1831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プログラミングする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6700" y="5538144"/>
            <a:ext cx="6223905" cy="186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プログラムは左の通りです。</a:t>
            </a:r>
          </a:p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プログラムをうつエリアに入力してみてください。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6700" y="4093736"/>
            <a:ext cx="622390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36103" y="2267793"/>
            <a:ext cx="6537127" cy="555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#必要なモジュールをインポート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RPi.GPIO </a:t>
            </a:r>
            <a:r>
              <a:rPr lang="en-US" sz="2599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GPIO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#ポート番号の定義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pin = </a:t>
            </a:r>
            <a:r>
              <a:rPr lang="en-US" sz="2599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#GPIOの設定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GPIO.setmode(GPIO.BCM)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GPIO.setwarnings(</a:t>
            </a:r>
            <a:r>
              <a:rPr lang="en-US" sz="2599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GPIO.setup(pin, GPIO.OUT)   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GPIO.output(pin,GPIO.HIGH)  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2354897"/>
            <a:ext cx="6537127" cy="555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#必要なモジュールをインポート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import RPi.GPIO as GPIO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#ポート番号の定義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pin = 18 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#GPIOの設定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GPIO.setmode(GPIO.BCM)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GPIO.setwarnings(False)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GPIO.setup(pin, GPIO.OUT)   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GPIO.output(pin,GPIO.HIGH)  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469192" y="6741151"/>
            <a:ext cx="1399447" cy="139944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sq">
              <a:solidFill>
                <a:srgbClr val="E12F6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プログラミングする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0036" y="4452294"/>
            <a:ext cx="6223905" cy="441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5DA0DC"/>
                </a:solidFill>
                <a:latin typeface="Noto Sans JP"/>
                <a:ea typeface="Noto Sans JP"/>
                <a:cs typeface="Noto Sans JP"/>
                <a:sym typeface="Noto Sans JP"/>
              </a:rPr>
              <a:t>importで、モジュールをインポートしています。</a:t>
            </a:r>
          </a:p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5DA0DC"/>
                </a:solidFill>
                <a:latin typeface="Noto Sans JP"/>
                <a:ea typeface="Noto Sans JP"/>
                <a:cs typeface="Noto Sans JP"/>
                <a:sym typeface="Noto Sans JP"/>
              </a:rPr>
              <a:t>次にGPIOのポート番号を定義しています。</a:t>
            </a:r>
          </a:p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5DA0DC"/>
                </a:solidFill>
                <a:latin typeface="Noto Sans JP"/>
                <a:ea typeface="Noto Sans JP"/>
                <a:cs typeface="Noto Sans JP"/>
                <a:sym typeface="Noto Sans JP"/>
              </a:rPr>
              <a:t>GPIO.output(pin, GPIO.HIGH)でLEDを光らせています</a:t>
            </a:r>
          </a:p>
          <a:p>
            <a:pPr algn="l" marL="0" indent="0" lvl="0">
              <a:lnSpc>
                <a:spcPts val="503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60036" y="3007886"/>
            <a:ext cx="622390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プログラムの説明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3622" y="5790509"/>
            <a:ext cx="898075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LEDの数をひとつ増やしてやってみましょう！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53622" y="4394971"/>
            <a:ext cx="898075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84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LEDを二つにする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263396" y="2995350"/>
            <a:ext cx="3970757" cy="809625"/>
            <a:chOff x="0" y="0"/>
            <a:chExt cx="1045796" cy="2132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C169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58621" y="2890575"/>
            <a:ext cx="3970757" cy="809625"/>
            <a:chOff x="0" y="0"/>
            <a:chExt cx="1045796" cy="2132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21184" y="2921055"/>
            <a:ext cx="7645633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セッション4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0"/>
            <a:ext cx="2922021" cy="10287000"/>
            <a:chOff x="0" y="0"/>
            <a:chExt cx="769586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365979" y="0"/>
            <a:ext cx="2922021" cy="10287000"/>
            <a:chOff x="0" y="0"/>
            <a:chExt cx="769586" cy="2709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true" rot="0">
            <a:off x="1536597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-13924304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3622" y="5790509"/>
            <a:ext cx="8980756" cy="122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Pythonで電子工作するには、回路を組む必要があります。その回路を自分で組み立てましょう！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53622" y="4394971"/>
            <a:ext cx="898075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84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回路を組む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263396" y="2995350"/>
            <a:ext cx="3970757" cy="809625"/>
            <a:chOff x="0" y="0"/>
            <a:chExt cx="1045796" cy="2132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E12F6D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58621" y="2890575"/>
            <a:ext cx="3970757" cy="809625"/>
            <a:chOff x="0" y="0"/>
            <a:chExt cx="1045796" cy="2132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21184" y="2921055"/>
            <a:ext cx="7645633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セッション5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0"/>
            <a:ext cx="2922021" cy="10287000"/>
            <a:chOff x="0" y="0"/>
            <a:chExt cx="769586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365979" y="0"/>
            <a:ext cx="2922021" cy="10287000"/>
            <a:chOff x="0" y="0"/>
            <a:chExt cx="769586" cy="2709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true" rot="0">
            <a:off x="1536597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-13924304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207771" cy="10287000"/>
            <a:chOff x="0" y="0"/>
            <a:chExt cx="84484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4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844845">
                  <a:moveTo>
                    <a:pt x="0" y="0"/>
                  </a:moveTo>
                  <a:lnTo>
                    <a:pt x="844845" y="0"/>
                  </a:lnTo>
                  <a:lnTo>
                    <a:pt x="844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4484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-13638554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080229" y="0"/>
            <a:ext cx="3207771" cy="10287000"/>
            <a:chOff x="0" y="0"/>
            <a:chExt cx="844845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4845" cy="2709333"/>
            </a:xfrm>
            <a:custGeom>
              <a:avLst/>
              <a:gdLst/>
              <a:ahLst/>
              <a:cxnLst/>
              <a:rect r="r" b="b" t="t" l="l"/>
              <a:pathLst>
                <a:path h="2709333" w="844845">
                  <a:moveTo>
                    <a:pt x="0" y="0"/>
                  </a:moveTo>
                  <a:lnTo>
                    <a:pt x="844845" y="0"/>
                  </a:lnTo>
                  <a:lnTo>
                    <a:pt x="8448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4484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0">
            <a:off x="15078075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6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6" y="0"/>
                </a:lnTo>
                <a:lnTo>
                  <a:pt x="16846326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63396" y="2668865"/>
            <a:ext cx="3970757" cy="809625"/>
            <a:chOff x="0" y="0"/>
            <a:chExt cx="1045796" cy="2132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C169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58621" y="2564090"/>
            <a:ext cx="3970757" cy="809625"/>
            <a:chOff x="0" y="0"/>
            <a:chExt cx="1045796" cy="2132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207771" y="7021870"/>
            <a:ext cx="3534647" cy="3265130"/>
          </a:xfrm>
          <a:custGeom>
            <a:avLst/>
            <a:gdLst/>
            <a:ahLst/>
            <a:cxnLst/>
            <a:rect r="r" b="b" t="t" l="l"/>
            <a:pathLst>
              <a:path h="3265130" w="3534647">
                <a:moveTo>
                  <a:pt x="0" y="0"/>
                </a:moveTo>
                <a:lnTo>
                  <a:pt x="3534647" y="0"/>
                </a:lnTo>
                <a:lnTo>
                  <a:pt x="3534647" y="3265130"/>
                </a:lnTo>
                <a:lnTo>
                  <a:pt x="0" y="3265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610100" y="5859820"/>
            <a:ext cx="9067800" cy="186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Pythonを使ってLEDを光らせて、Pythonに</a:t>
            </a:r>
          </a:p>
          <a:p>
            <a:pPr algn="ctr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興味を持ってもらい、それをいろいろな人に</a:t>
            </a:r>
          </a:p>
          <a:p>
            <a:pPr algn="ctr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教えられるようにする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10100" y="4068485"/>
            <a:ext cx="9067800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84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Pythonを使って</a:t>
            </a:r>
          </a:p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 spc="84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電子工作をする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21184" y="2594569"/>
            <a:ext cx="7645633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本日の目的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63765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63765" y="0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40990" y="0"/>
            <a:ext cx="3845550" cy="10287000"/>
            <a:chOff x="0" y="0"/>
            <a:chExt cx="813286" cy="21755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3287" cy="2175574"/>
            </a:xfrm>
            <a:custGeom>
              <a:avLst/>
              <a:gdLst/>
              <a:ahLst/>
              <a:cxnLst/>
              <a:rect r="r" b="b" t="t" l="l"/>
              <a:pathLst>
                <a:path h="2175574" w="813287">
                  <a:moveTo>
                    <a:pt x="46304" y="0"/>
                  </a:moveTo>
                  <a:lnTo>
                    <a:pt x="766983" y="0"/>
                  </a:lnTo>
                  <a:cubicBezTo>
                    <a:pt x="779263" y="0"/>
                    <a:pt x="791041" y="4878"/>
                    <a:pt x="799724" y="13562"/>
                  </a:cubicBezTo>
                  <a:cubicBezTo>
                    <a:pt x="808408" y="22246"/>
                    <a:pt x="813287" y="34023"/>
                    <a:pt x="813287" y="46304"/>
                  </a:cubicBezTo>
                  <a:lnTo>
                    <a:pt x="813287" y="2129270"/>
                  </a:lnTo>
                  <a:cubicBezTo>
                    <a:pt x="813287" y="2154843"/>
                    <a:pt x="792555" y="2175574"/>
                    <a:pt x="766983" y="2175574"/>
                  </a:cubicBezTo>
                  <a:lnTo>
                    <a:pt x="46304" y="2175574"/>
                  </a:lnTo>
                  <a:cubicBezTo>
                    <a:pt x="34023" y="2175574"/>
                    <a:pt x="22246" y="2170696"/>
                    <a:pt x="13562" y="2162012"/>
                  </a:cubicBezTo>
                  <a:cubicBezTo>
                    <a:pt x="4878" y="2153328"/>
                    <a:pt x="0" y="2141551"/>
                    <a:pt x="0" y="2129270"/>
                  </a:cubicBezTo>
                  <a:lnTo>
                    <a:pt x="0" y="46304"/>
                  </a:lnTo>
                  <a:cubicBezTo>
                    <a:pt x="0" y="34023"/>
                    <a:pt x="4878" y="22246"/>
                    <a:pt x="13562" y="13562"/>
                  </a:cubicBezTo>
                  <a:cubicBezTo>
                    <a:pt x="22246" y="4878"/>
                    <a:pt x="34023" y="0"/>
                    <a:pt x="46304" y="0"/>
                  </a:cubicBezTo>
                  <a:close/>
                </a:path>
              </a:pathLst>
            </a:custGeom>
            <a:blipFill>
              <a:blip r:embed="rId4"/>
              <a:stretch>
                <a:fillRect l="-51059" t="0" r="-51059" b="-743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回路を組む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125" y="4633518"/>
            <a:ext cx="6223905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左の図の様に繋いでください。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8125" y="2621212"/>
            <a:ext cx="622390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LED二つの時の回路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63765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63765" y="0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回路を組む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940990" y="0"/>
            <a:ext cx="3845550" cy="10287000"/>
            <a:chOff x="0" y="0"/>
            <a:chExt cx="813286" cy="21755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3287" cy="2175574"/>
            </a:xfrm>
            <a:custGeom>
              <a:avLst/>
              <a:gdLst/>
              <a:ahLst/>
              <a:cxnLst/>
              <a:rect r="r" b="b" t="t" l="l"/>
              <a:pathLst>
                <a:path h="2175574" w="813287">
                  <a:moveTo>
                    <a:pt x="46304" y="0"/>
                  </a:moveTo>
                  <a:lnTo>
                    <a:pt x="766983" y="0"/>
                  </a:lnTo>
                  <a:cubicBezTo>
                    <a:pt x="779263" y="0"/>
                    <a:pt x="791041" y="4878"/>
                    <a:pt x="799724" y="13562"/>
                  </a:cubicBezTo>
                  <a:cubicBezTo>
                    <a:pt x="808408" y="22246"/>
                    <a:pt x="813287" y="34023"/>
                    <a:pt x="813287" y="46304"/>
                  </a:cubicBezTo>
                  <a:lnTo>
                    <a:pt x="813287" y="2129270"/>
                  </a:lnTo>
                  <a:cubicBezTo>
                    <a:pt x="813287" y="2154843"/>
                    <a:pt x="792555" y="2175574"/>
                    <a:pt x="766983" y="2175574"/>
                  </a:cubicBezTo>
                  <a:lnTo>
                    <a:pt x="46304" y="2175574"/>
                  </a:lnTo>
                  <a:cubicBezTo>
                    <a:pt x="34023" y="2175574"/>
                    <a:pt x="22246" y="2170696"/>
                    <a:pt x="13562" y="2162012"/>
                  </a:cubicBezTo>
                  <a:cubicBezTo>
                    <a:pt x="4878" y="2153328"/>
                    <a:pt x="0" y="2141551"/>
                    <a:pt x="0" y="2129270"/>
                  </a:cubicBezTo>
                  <a:lnTo>
                    <a:pt x="0" y="46304"/>
                  </a:lnTo>
                  <a:cubicBezTo>
                    <a:pt x="0" y="34023"/>
                    <a:pt x="4878" y="22246"/>
                    <a:pt x="13562" y="13562"/>
                  </a:cubicBezTo>
                  <a:cubicBezTo>
                    <a:pt x="22246" y="4878"/>
                    <a:pt x="34023" y="0"/>
                    <a:pt x="46304" y="0"/>
                  </a:cubicBezTo>
                  <a:close/>
                </a:path>
              </a:pathLst>
            </a:custGeom>
            <a:blipFill>
              <a:blip r:embed="rId4"/>
              <a:stretch>
                <a:fillRect l="-51059" t="0" r="-51059" b="-743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508125" y="2621212"/>
            <a:ext cx="622390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結局どう繋げばいいか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8125" y="4633518"/>
            <a:ext cx="6223905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左の図の様に繋いでください。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77B85">
                <a:alpha val="6862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81659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5400000">
            <a:off x="6110288" y="-2971860"/>
            <a:ext cx="6067423" cy="16230600"/>
            <a:chOff x="0" y="0"/>
            <a:chExt cx="813286" cy="21755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3287" cy="2175574"/>
            </a:xfrm>
            <a:custGeom>
              <a:avLst/>
              <a:gdLst/>
              <a:ahLst/>
              <a:cxnLst/>
              <a:rect r="r" b="b" t="t" l="l"/>
              <a:pathLst>
                <a:path h="2175574" w="813287">
                  <a:moveTo>
                    <a:pt x="29348" y="0"/>
                  </a:moveTo>
                  <a:lnTo>
                    <a:pt x="783939" y="0"/>
                  </a:lnTo>
                  <a:cubicBezTo>
                    <a:pt x="800147" y="0"/>
                    <a:pt x="813287" y="13139"/>
                    <a:pt x="813287" y="29348"/>
                  </a:cubicBezTo>
                  <a:lnTo>
                    <a:pt x="813287" y="2146226"/>
                  </a:lnTo>
                  <a:cubicBezTo>
                    <a:pt x="813287" y="2162435"/>
                    <a:pt x="800147" y="2175574"/>
                    <a:pt x="783939" y="2175574"/>
                  </a:cubicBezTo>
                  <a:lnTo>
                    <a:pt x="29348" y="2175574"/>
                  </a:lnTo>
                  <a:cubicBezTo>
                    <a:pt x="13139" y="2175574"/>
                    <a:pt x="0" y="2162435"/>
                    <a:pt x="0" y="2146226"/>
                  </a:cubicBezTo>
                  <a:lnTo>
                    <a:pt x="0" y="29348"/>
                  </a:lnTo>
                  <a:cubicBezTo>
                    <a:pt x="0" y="13139"/>
                    <a:pt x="13139" y="0"/>
                    <a:pt x="29348" y="0"/>
                  </a:cubicBezTo>
                  <a:close/>
                </a:path>
              </a:pathLst>
            </a:custGeom>
            <a:blipFill>
              <a:blip r:embed="rId4"/>
              <a:stretch>
                <a:fillRect l="-51059" t="0" r="-51059" b="-743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3622" y="5790509"/>
            <a:ext cx="898075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Let’s Programming!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53622" y="4394971"/>
            <a:ext cx="898075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84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プログラミングする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263396" y="2995350"/>
            <a:ext cx="3970757" cy="809625"/>
            <a:chOff x="0" y="0"/>
            <a:chExt cx="1045796" cy="2132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E12F6D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58621" y="2890575"/>
            <a:ext cx="3970757" cy="809625"/>
            <a:chOff x="0" y="0"/>
            <a:chExt cx="1045796" cy="2132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21184" y="2921055"/>
            <a:ext cx="7645633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セッション6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0"/>
            <a:ext cx="2922021" cy="10287000"/>
            <a:chOff x="0" y="0"/>
            <a:chExt cx="769586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365979" y="0"/>
            <a:ext cx="2922021" cy="10287000"/>
            <a:chOff x="0" y="0"/>
            <a:chExt cx="769586" cy="2709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true" rot="0">
            <a:off x="1536597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-13924304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88782" y="1289675"/>
            <a:ext cx="7691062" cy="7707650"/>
            <a:chOff x="0" y="0"/>
            <a:chExt cx="2025630" cy="20299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5630" cy="2029998"/>
            </a:xfrm>
            <a:custGeom>
              <a:avLst/>
              <a:gdLst/>
              <a:ahLst/>
              <a:cxnLst/>
              <a:rect r="r" b="b" t="t" l="l"/>
              <a:pathLst>
                <a:path h="2029998" w="2025630">
                  <a:moveTo>
                    <a:pt x="20132" y="0"/>
                  </a:moveTo>
                  <a:lnTo>
                    <a:pt x="2005497" y="0"/>
                  </a:lnTo>
                  <a:cubicBezTo>
                    <a:pt x="2010837" y="0"/>
                    <a:pt x="2015958" y="2121"/>
                    <a:pt x="2019733" y="5897"/>
                  </a:cubicBezTo>
                  <a:cubicBezTo>
                    <a:pt x="2023509" y="9672"/>
                    <a:pt x="2025630" y="14793"/>
                    <a:pt x="2025630" y="20132"/>
                  </a:cubicBezTo>
                  <a:lnTo>
                    <a:pt x="2025630" y="2009866"/>
                  </a:lnTo>
                  <a:cubicBezTo>
                    <a:pt x="2025630" y="2015205"/>
                    <a:pt x="2023509" y="2020326"/>
                    <a:pt x="2019733" y="2024102"/>
                  </a:cubicBezTo>
                  <a:cubicBezTo>
                    <a:pt x="2015958" y="2027877"/>
                    <a:pt x="2010837" y="2029998"/>
                    <a:pt x="2005497" y="2029998"/>
                  </a:cubicBezTo>
                  <a:lnTo>
                    <a:pt x="20132" y="2029998"/>
                  </a:lnTo>
                  <a:cubicBezTo>
                    <a:pt x="14793" y="2029998"/>
                    <a:pt x="9672" y="2027877"/>
                    <a:pt x="5897" y="2024102"/>
                  </a:cubicBezTo>
                  <a:cubicBezTo>
                    <a:pt x="2121" y="2020326"/>
                    <a:pt x="0" y="2015205"/>
                    <a:pt x="0" y="2009866"/>
                  </a:cubicBezTo>
                  <a:lnTo>
                    <a:pt x="0" y="20132"/>
                  </a:lnTo>
                  <a:cubicBezTo>
                    <a:pt x="0" y="14793"/>
                    <a:pt x="2121" y="9672"/>
                    <a:pt x="5897" y="5897"/>
                  </a:cubicBezTo>
                  <a:cubicBezTo>
                    <a:pt x="9672" y="2121"/>
                    <a:pt x="14793" y="0"/>
                    <a:pt x="20132" y="0"/>
                  </a:cubicBez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25630" cy="2058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9413" y="1057275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2000" y="952500"/>
            <a:ext cx="5524500" cy="809625"/>
            <a:chOff x="0" y="0"/>
            <a:chExt cx="1455012" cy="2132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628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プログラミングする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6700" y="5538144"/>
            <a:ext cx="6223905" cy="186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プログラムは左の通りです。</a:t>
            </a:r>
          </a:p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プログラムをうつエリアに入力してみてください。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6700" y="4093736"/>
            <a:ext cx="622390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66878" y="1991043"/>
            <a:ext cx="7534870" cy="6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#必要なモジュールをインポート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RPi.GPIO </a:t>
            </a: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GPIO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sys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#ポート番号の定義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Led_pin_a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Led_pin_b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23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#GPIOの設定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GPIO.setmode(GPIO.BCM)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GPIO.setup(Led_pin_a,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GPIO.setup(Led_pin_b,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GPIO.output(Led_pin_a, GPIO.HIGH)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GPIO.output(Led_pin_b, GPIO.LOW)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         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プログラミングする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0036" y="4452294"/>
            <a:ext cx="6223905" cy="186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5DA0DC"/>
                </a:solidFill>
                <a:latin typeface="Noto Sans JP"/>
                <a:ea typeface="Noto Sans JP"/>
                <a:cs typeface="Noto Sans JP"/>
                <a:sym typeface="Noto Sans JP"/>
              </a:rPr>
              <a:t>今回は、Led_pin_aが光って、</a:t>
            </a:r>
          </a:p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5DA0DC"/>
                </a:solidFill>
                <a:latin typeface="Noto Sans JP"/>
                <a:ea typeface="Noto Sans JP"/>
                <a:cs typeface="Noto Sans JP"/>
                <a:sym typeface="Noto Sans JP"/>
              </a:rPr>
              <a:t>Led_pin_bが消えるようになっています。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0036" y="3007886"/>
            <a:ext cx="622390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プログラムの説明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588782" y="1289675"/>
            <a:ext cx="7691062" cy="7707650"/>
            <a:chOff x="0" y="0"/>
            <a:chExt cx="2025630" cy="20299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25630" cy="2029998"/>
            </a:xfrm>
            <a:custGeom>
              <a:avLst/>
              <a:gdLst/>
              <a:ahLst/>
              <a:cxnLst/>
              <a:rect r="r" b="b" t="t" l="l"/>
              <a:pathLst>
                <a:path h="2029998" w="2025630">
                  <a:moveTo>
                    <a:pt x="20132" y="0"/>
                  </a:moveTo>
                  <a:lnTo>
                    <a:pt x="2005497" y="0"/>
                  </a:lnTo>
                  <a:cubicBezTo>
                    <a:pt x="2010837" y="0"/>
                    <a:pt x="2015958" y="2121"/>
                    <a:pt x="2019733" y="5897"/>
                  </a:cubicBezTo>
                  <a:cubicBezTo>
                    <a:pt x="2023509" y="9672"/>
                    <a:pt x="2025630" y="14793"/>
                    <a:pt x="2025630" y="20132"/>
                  </a:cubicBezTo>
                  <a:lnTo>
                    <a:pt x="2025630" y="2009866"/>
                  </a:lnTo>
                  <a:cubicBezTo>
                    <a:pt x="2025630" y="2015205"/>
                    <a:pt x="2023509" y="2020326"/>
                    <a:pt x="2019733" y="2024102"/>
                  </a:cubicBezTo>
                  <a:cubicBezTo>
                    <a:pt x="2015958" y="2027877"/>
                    <a:pt x="2010837" y="2029998"/>
                    <a:pt x="2005497" y="2029998"/>
                  </a:cubicBezTo>
                  <a:lnTo>
                    <a:pt x="20132" y="2029998"/>
                  </a:lnTo>
                  <a:cubicBezTo>
                    <a:pt x="14793" y="2029998"/>
                    <a:pt x="9672" y="2027877"/>
                    <a:pt x="5897" y="2024102"/>
                  </a:cubicBezTo>
                  <a:cubicBezTo>
                    <a:pt x="2121" y="2020326"/>
                    <a:pt x="0" y="2015205"/>
                    <a:pt x="0" y="2009866"/>
                  </a:cubicBezTo>
                  <a:lnTo>
                    <a:pt x="0" y="20132"/>
                  </a:lnTo>
                  <a:cubicBezTo>
                    <a:pt x="0" y="14793"/>
                    <a:pt x="2121" y="9672"/>
                    <a:pt x="5897" y="5897"/>
                  </a:cubicBezTo>
                  <a:cubicBezTo>
                    <a:pt x="9672" y="2121"/>
                    <a:pt x="14793" y="0"/>
                    <a:pt x="20132" y="0"/>
                  </a:cubicBez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025630" cy="2058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666878" y="1991043"/>
            <a:ext cx="7534870" cy="6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#必要なモジュールをインポート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RPi.GPIO </a:t>
            </a: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GPIO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sys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#ポート番号の定義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Led_pin_a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Led_pin_b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23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#GPIOの設定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GPIO.setmode(GPIO.BCM)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GPIO.setup(Led_pin_a,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GPIO.setup(Led_pin_b,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GPIO.output(Led_pin_a, GPIO.HIGH)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GPIO.output(Led_pin_b, GPIO.LOW)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         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プログラミングする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0036" y="4452294"/>
            <a:ext cx="6223905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光らせるのを逆にしましょう。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0036" y="3007886"/>
            <a:ext cx="622390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練習問題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588782" y="1289675"/>
            <a:ext cx="7691062" cy="7707650"/>
            <a:chOff x="0" y="0"/>
            <a:chExt cx="2025630" cy="20299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25630" cy="2029998"/>
            </a:xfrm>
            <a:custGeom>
              <a:avLst/>
              <a:gdLst/>
              <a:ahLst/>
              <a:cxnLst/>
              <a:rect r="r" b="b" t="t" l="l"/>
              <a:pathLst>
                <a:path h="2029998" w="2025630">
                  <a:moveTo>
                    <a:pt x="20132" y="0"/>
                  </a:moveTo>
                  <a:lnTo>
                    <a:pt x="2005497" y="0"/>
                  </a:lnTo>
                  <a:cubicBezTo>
                    <a:pt x="2010837" y="0"/>
                    <a:pt x="2015958" y="2121"/>
                    <a:pt x="2019733" y="5897"/>
                  </a:cubicBezTo>
                  <a:cubicBezTo>
                    <a:pt x="2023509" y="9672"/>
                    <a:pt x="2025630" y="14793"/>
                    <a:pt x="2025630" y="20132"/>
                  </a:cubicBezTo>
                  <a:lnTo>
                    <a:pt x="2025630" y="2009866"/>
                  </a:lnTo>
                  <a:cubicBezTo>
                    <a:pt x="2025630" y="2015205"/>
                    <a:pt x="2023509" y="2020326"/>
                    <a:pt x="2019733" y="2024102"/>
                  </a:cubicBezTo>
                  <a:cubicBezTo>
                    <a:pt x="2015958" y="2027877"/>
                    <a:pt x="2010837" y="2029998"/>
                    <a:pt x="2005497" y="2029998"/>
                  </a:cubicBezTo>
                  <a:lnTo>
                    <a:pt x="20132" y="2029998"/>
                  </a:lnTo>
                  <a:cubicBezTo>
                    <a:pt x="14793" y="2029998"/>
                    <a:pt x="9672" y="2027877"/>
                    <a:pt x="5897" y="2024102"/>
                  </a:cubicBezTo>
                  <a:cubicBezTo>
                    <a:pt x="2121" y="2020326"/>
                    <a:pt x="0" y="2015205"/>
                    <a:pt x="0" y="2009866"/>
                  </a:cubicBezTo>
                  <a:lnTo>
                    <a:pt x="0" y="20132"/>
                  </a:lnTo>
                  <a:cubicBezTo>
                    <a:pt x="0" y="14793"/>
                    <a:pt x="2121" y="9672"/>
                    <a:pt x="5897" y="5897"/>
                  </a:cubicBezTo>
                  <a:cubicBezTo>
                    <a:pt x="9672" y="2121"/>
                    <a:pt x="14793" y="0"/>
                    <a:pt x="20132" y="0"/>
                  </a:cubicBez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025630" cy="2058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666878" y="1991043"/>
            <a:ext cx="7534870" cy="6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#必要なモジュールをインポート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RPi.GPIO </a:t>
            </a: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GPIO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sys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#ポート番号の定義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Led_pin_a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Led_pin_b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23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#GPIOの設定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GPIO.setmode(GPIO.BCM)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GPIO.setup(Led_pin_a,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GPIO.setup(Led_pin_b,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GPIO.output(Led_pin_a, GPIO.HIGH)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GPIO.output(Led_pin_b, GPIO.LOW)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         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プログラミングする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0036" y="4452294"/>
            <a:ext cx="6223905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答えは右のとおりです。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0036" y="3007886"/>
            <a:ext cx="622390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練習問題(答え)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588782" y="1289675"/>
            <a:ext cx="7691062" cy="7707650"/>
            <a:chOff x="0" y="0"/>
            <a:chExt cx="2025630" cy="20299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25630" cy="2029998"/>
            </a:xfrm>
            <a:custGeom>
              <a:avLst/>
              <a:gdLst/>
              <a:ahLst/>
              <a:cxnLst/>
              <a:rect r="r" b="b" t="t" l="l"/>
              <a:pathLst>
                <a:path h="2029998" w="2025630">
                  <a:moveTo>
                    <a:pt x="20132" y="0"/>
                  </a:moveTo>
                  <a:lnTo>
                    <a:pt x="2005497" y="0"/>
                  </a:lnTo>
                  <a:cubicBezTo>
                    <a:pt x="2010837" y="0"/>
                    <a:pt x="2015958" y="2121"/>
                    <a:pt x="2019733" y="5897"/>
                  </a:cubicBezTo>
                  <a:cubicBezTo>
                    <a:pt x="2023509" y="9672"/>
                    <a:pt x="2025630" y="14793"/>
                    <a:pt x="2025630" y="20132"/>
                  </a:cubicBezTo>
                  <a:lnTo>
                    <a:pt x="2025630" y="2009866"/>
                  </a:lnTo>
                  <a:cubicBezTo>
                    <a:pt x="2025630" y="2015205"/>
                    <a:pt x="2023509" y="2020326"/>
                    <a:pt x="2019733" y="2024102"/>
                  </a:cubicBezTo>
                  <a:cubicBezTo>
                    <a:pt x="2015958" y="2027877"/>
                    <a:pt x="2010837" y="2029998"/>
                    <a:pt x="2005497" y="2029998"/>
                  </a:cubicBezTo>
                  <a:lnTo>
                    <a:pt x="20132" y="2029998"/>
                  </a:lnTo>
                  <a:cubicBezTo>
                    <a:pt x="14793" y="2029998"/>
                    <a:pt x="9672" y="2027877"/>
                    <a:pt x="5897" y="2024102"/>
                  </a:cubicBezTo>
                  <a:cubicBezTo>
                    <a:pt x="2121" y="2020326"/>
                    <a:pt x="0" y="2015205"/>
                    <a:pt x="0" y="2009866"/>
                  </a:cubicBezTo>
                  <a:lnTo>
                    <a:pt x="0" y="20132"/>
                  </a:lnTo>
                  <a:cubicBezTo>
                    <a:pt x="0" y="14793"/>
                    <a:pt x="2121" y="9672"/>
                    <a:pt x="5897" y="5897"/>
                  </a:cubicBezTo>
                  <a:cubicBezTo>
                    <a:pt x="9672" y="2121"/>
                    <a:pt x="14793" y="0"/>
                    <a:pt x="20132" y="0"/>
                  </a:cubicBez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025630" cy="2058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666878" y="1991043"/>
            <a:ext cx="7534870" cy="62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#必要なモジュールをインポート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RPi.GPIO </a:t>
            </a: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GPIO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sys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#ポート番号の定義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Led_pin_a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Led_pin_b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23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#GPIOの設定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GPIO.setmode(GPIO.BCM)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GPIO.setup(Led_pin_a,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GPIO.setup(Led_pin_b,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GPIO.output(Led_pin_a, GPIO.LOW)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GPIO.output(Led_pin_b, GPIO.HIGH)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         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59135" y="0"/>
            <a:ext cx="7691062" cy="10287000"/>
            <a:chOff x="0" y="0"/>
            <a:chExt cx="2025630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5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25630">
                  <a:moveTo>
                    <a:pt x="20132" y="0"/>
                  </a:moveTo>
                  <a:lnTo>
                    <a:pt x="2005497" y="0"/>
                  </a:lnTo>
                  <a:cubicBezTo>
                    <a:pt x="2010837" y="0"/>
                    <a:pt x="2015958" y="2121"/>
                    <a:pt x="2019733" y="5897"/>
                  </a:cubicBezTo>
                  <a:cubicBezTo>
                    <a:pt x="2023509" y="9672"/>
                    <a:pt x="2025630" y="14793"/>
                    <a:pt x="2025630" y="20132"/>
                  </a:cubicBezTo>
                  <a:lnTo>
                    <a:pt x="2025630" y="2689201"/>
                  </a:lnTo>
                  <a:cubicBezTo>
                    <a:pt x="2025630" y="2694540"/>
                    <a:pt x="2023509" y="2699661"/>
                    <a:pt x="2019733" y="2703437"/>
                  </a:cubicBezTo>
                  <a:cubicBezTo>
                    <a:pt x="2015958" y="2707212"/>
                    <a:pt x="2010837" y="2709333"/>
                    <a:pt x="2005497" y="2709333"/>
                  </a:cubicBezTo>
                  <a:lnTo>
                    <a:pt x="20132" y="2709333"/>
                  </a:lnTo>
                  <a:cubicBezTo>
                    <a:pt x="14793" y="2709333"/>
                    <a:pt x="9672" y="2707212"/>
                    <a:pt x="5897" y="2703437"/>
                  </a:cubicBezTo>
                  <a:cubicBezTo>
                    <a:pt x="2121" y="2699661"/>
                    <a:pt x="0" y="2694540"/>
                    <a:pt x="0" y="2689201"/>
                  </a:cubicBezTo>
                  <a:lnTo>
                    <a:pt x="0" y="20132"/>
                  </a:lnTo>
                  <a:cubicBezTo>
                    <a:pt x="0" y="14793"/>
                    <a:pt x="2121" y="9672"/>
                    <a:pt x="5897" y="5897"/>
                  </a:cubicBezTo>
                  <a:cubicBezTo>
                    <a:pt x="9672" y="2121"/>
                    <a:pt x="14793" y="0"/>
                    <a:pt x="20132" y="0"/>
                  </a:cubicBez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25630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9413" y="1057275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2000" y="952500"/>
            <a:ext cx="5524500" cy="809625"/>
            <a:chOff x="0" y="0"/>
            <a:chExt cx="1455012" cy="2132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628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プログラミングする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6700" y="5538144"/>
            <a:ext cx="6223905" cy="186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プログラムは左の通りです。</a:t>
            </a:r>
          </a:p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プログラムをうつエリアに入力してみてください。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6700" y="2967123"/>
            <a:ext cx="622390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280" b="true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交互に光らせる</a:t>
            </a:r>
          </a:p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11872" y="133668"/>
            <a:ext cx="8413626" cy="1001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#必要なモジュールをインポート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RPi.GPIO </a:t>
            </a: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GPIO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sys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#ポート番号の定義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Led_red_pin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Led_blue_pin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23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#GPIOの設定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GPIO.setmode(GPIO.BCM)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GPIO.setup(Led_red_pin,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GPIO.setup(Led_blue_pin,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#while文で無限ループ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#GPIOの電圧を制御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while True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GPIO.output(Led_red_pin, GPIO.HIGH)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GPIO.output(Led_blue_pin, GPIO.LOW)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time.sleep(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                       #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GPIO.output(Led_red_pin, GPIO.LOW) 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GPIO.output(Led_blue_pin, GPIO.HIGH)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time.sleep(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                   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KeyboardInterrupt: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GPIO.cleanup()                     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sys.exit()                            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59135" y="1633346"/>
            <a:ext cx="7691062" cy="6846099"/>
            <a:chOff x="0" y="0"/>
            <a:chExt cx="2025630" cy="18030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5630" cy="1803088"/>
            </a:xfrm>
            <a:custGeom>
              <a:avLst/>
              <a:gdLst/>
              <a:ahLst/>
              <a:cxnLst/>
              <a:rect r="r" b="b" t="t" l="l"/>
              <a:pathLst>
                <a:path h="1803088" w="2025630">
                  <a:moveTo>
                    <a:pt x="20132" y="0"/>
                  </a:moveTo>
                  <a:lnTo>
                    <a:pt x="2005497" y="0"/>
                  </a:lnTo>
                  <a:cubicBezTo>
                    <a:pt x="2010837" y="0"/>
                    <a:pt x="2015958" y="2121"/>
                    <a:pt x="2019733" y="5897"/>
                  </a:cubicBezTo>
                  <a:cubicBezTo>
                    <a:pt x="2023509" y="9672"/>
                    <a:pt x="2025630" y="14793"/>
                    <a:pt x="2025630" y="20132"/>
                  </a:cubicBezTo>
                  <a:lnTo>
                    <a:pt x="2025630" y="1782956"/>
                  </a:lnTo>
                  <a:cubicBezTo>
                    <a:pt x="2025630" y="1788295"/>
                    <a:pt x="2023509" y="1793416"/>
                    <a:pt x="2019733" y="1797191"/>
                  </a:cubicBezTo>
                  <a:cubicBezTo>
                    <a:pt x="2015958" y="1800967"/>
                    <a:pt x="2010837" y="1803088"/>
                    <a:pt x="2005497" y="1803088"/>
                  </a:cubicBezTo>
                  <a:lnTo>
                    <a:pt x="20132" y="1803088"/>
                  </a:lnTo>
                  <a:cubicBezTo>
                    <a:pt x="14793" y="1803088"/>
                    <a:pt x="9672" y="1800967"/>
                    <a:pt x="5897" y="1797191"/>
                  </a:cubicBezTo>
                  <a:cubicBezTo>
                    <a:pt x="2121" y="1793416"/>
                    <a:pt x="0" y="1788295"/>
                    <a:pt x="0" y="1782956"/>
                  </a:cubicBezTo>
                  <a:lnTo>
                    <a:pt x="0" y="20132"/>
                  </a:lnTo>
                  <a:cubicBezTo>
                    <a:pt x="0" y="14793"/>
                    <a:pt x="2121" y="9672"/>
                    <a:pt x="5897" y="5897"/>
                  </a:cubicBezTo>
                  <a:cubicBezTo>
                    <a:pt x="9672" y="2121"/>
                    <a:pt x="14793" y="0"/>
                    <a:pt x="20132" y="0"/>
                  </a:cubicBez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25630" cy="1831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プログラミングする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0036" y="4452294"/>
            <a:ext cx="6223905" cy="313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5DA0DC"/>
                </a:solidFill>
                <a:latin typeface="Noto Sans JP"/>
                <a:ea typeface="Noto Sans JP"/>
                <a:cs typeface="Noto Sans JP"/>
                <a:sym typeface="Noto Sans JP"/>
              </a:rPr>
              <a:t>whileで繰り返しをします。</a:t>
            </a:r>
          </a:p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5DA0DC"/>
                </a:solidFill>
                <a:latin typeface="Noto Sans JP"/>
                <a:ea typeface="Noto Sans JP"/>
                <a:cs typeface="Noto Sans JP"/>
                <a:sym typeface="Noto Sans JP"/>
              </a:rPr>
              <a:t>time.sleepで0.5秒間プログラムの動作を止めます。</a:t>
            </a:r>
          </a:p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5DA0DC"/>
                </a:solidFill>
                <a:latin typeface="Noto Sans JP"/>
                <a:ea typeface="Noto Sans JP"/>
                <a:cs typeface="Noto Sans JP"/>
                <a:sym typeface="Noto Sans JP"/>
              </a:rPr>
              <a:t>KeyboardInterruptで、LEDが光るのを止めています。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0036" y="3007886"/>
            <a:ext cx="622390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プログラムの説明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36103" y="2267793"/>
            <a:ext cx="6537127" cy="555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#必要なモジュールをインポート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RPi.GPIO </a:t>
            </a:r>
            <a:r>
              <a:rPr lang="en-US" sz="2599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GPIO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#ポート番号の定義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pin = </a:t>
            </a:r>
            <a:r>
              <a:rPr lang="en-US" sz="2599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#GPIOの設定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GPIO.setmode(GPIO.BCM)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GPIO.setwarnings(</a:t>
            </a:r>
            <a:r>
              <a:rPr lang="en-US" sz="2599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GPIO.setup(pin, GPIO.OUT)   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GPIO.output(pin.GPIO.HIGH)  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 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559135" y="0"/>
            <a:ext cx="7691062" cy="10287000"/>
            <a:chOff x="0" y="0"/>
            <a:chExt cx="2025630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25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25630">
                  <a:moveTo>
                    <a:pt x="20132" y="0"/>
                  </a:moveTo>
                  <a:lnTo>
                    <a:pt x="2005497" y="0"/>
                  </a:lnTo>
                  <a:cubicBezTo>
                    <a:pt x="2010837" y="0"/>
                    <a:pt x="2015958" y="2121"/>
                    <a:pt x="2019733" y="5897"/>
                  </a:cubicBezTo>
                  <a:cubicBezTo>
                    <a:pt x="2023509" y="9672"/>
                    <a:pt x="2025630" y="14793"/>
                    <a:pt x="2025630" y="20132"/>
                  </a:cubicBezTo>
                  <a:lnTo>
                    <a:pt x="2025630" y="2689201"/>
                  </a:lnTo>
                  <a:cubicBezTo>
                    <a:pt x="2025630" y="2694540"/>
                    <a:pt x="2023509" y="2699661"/>
                    <a:pt x="2019733" y="2703437"/>
                  </a:cubicBezTo>
                  <a:cubicBezTo>
                    <a:pt x="2015958" y="2707212"/>
                    <a:pt x="2010837" y="2709333"/>
                    <a:pt x="2005497" y="2709333"/>
                  </a:cubicBezTo>
                  <a:lnTo>
                    <a:pt x="20132" y="2709333"/>
                  </a:lnTo>
                  <a:cubicBezTo>
                    <a:pt x="14793" y="2709333"/>
                    <a:pt x="9672" y="2707212"/>
                    <a:pt x="5897" y="2703437"/>
                  </a:cubicBezTo>
                  <a:cubicBezTo>
                    <a:pt x="2121" y="2699661"/>
                    <a:pt x="0" y="2694540"/>
                    <a:pt x="0" y="2689201"/>
                  </a:cubicBezTo>
                  <a:lnTo>
                    <a:pt x="0" y="20132"/>
                  </a:lnTo>
                  <a:cubicBezTo>
                    <a:pt x="0" y="14793"/>
                    <a:pt x="2121" y="9672"/>
                    <a:pt x="5897" y="5897"/>
                  </a:cubicBezTo>
                  <a:cubicBezTo>
                    <a:pt x="9672" y="2121"/>
                    <a:pt x="14793" y="0"/>
                    <a:pt x="20132" y="0"/>
                  </a:cubicBez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2025630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611872" y="133668"/>
            <a:ext cx="8413626" cy="1001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#必要なモジュールをインポート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RPi.GPIO </a:t>
            </a: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GPIO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sys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#ポート番号の定義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Led_red_pin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Led_blue_pin = 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23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#GPIOの設定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GPIO.setmode(GPIO.BCM)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GPIO.setup(Led_red_pin,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GPIO.setup(Led_blue_pin, GPIO.OUT)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#while文で無限ループ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E12F6D"/>
                </a:solidFill>
                <a:latin typeface="Roboto Mono"/>
                <a:ea typeface="Roboto Mono"/>
                <a:cs typeface="Roboto Mono"/>
                <a:sym typeface="Roboto Mono"/>
              </a:rPr>
              <a:t>#GPIOの電圧を制御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while True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GPIO.output(Led_red_pin, GPIO.HIGH)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GPIO.output(Led_blue_pin, GPIO.LOW)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time.sleep(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                       #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GPIO.output(Led_red_pin, GPIO.LOW) 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GPIO.output(Led_blue_pin, GPIO.HIGH)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time.sleep(</a:t>
            </a:r>
            <a:r>
              <a:rPr lang="en-US" sz="2300">
                <a:solidFill>
                  <a:srgbClr val="FFC331"/>
                </a:solidFill>
                <a:latin typeface="Roboto Mono"/>
                <a:ea typeface="Roboto Mono"/>
                <a:cs typeface="Roboto Mono"/>
                <a:sym typeface="Roboto Mono"/>
              </a:rPr>
              <a:t>0.5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                   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300">
                <a:solidFill>
                  <a:srgbClr val="5DA0DC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KeyboardInterrupt: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GPIO.cleanup()                         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sys.exit()                            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9369" y="2104243"/>
            <a:ext cx="2309262" cy="2300865"/>
          </a:xfrm>
          <a:custGeom>
            <a:avLst/>
            <a:gdLst/>
            <a:ahLst/>
            <a:cxnLst/>
            <a:rect r="r" b="b" t="t" l="l"/>
            <a:pathLst>
              <a:path h="2300865" w="2309262">
                <a:moveTo>
                  <a:pt x="0" y="0"/>
                </a:moveTo>
                <a:lnTo>
                  <a:pt x="2309262" y="0"/>
                </a:lnTo>
                <a:lnTo>
                  <a:pt x="2309262" y="2300865"/>
                </a:lnTo>
                <a:lnTo>
                  <a:pt x="0" y="2300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53622" y="6195842"/>
            <a:ext cx="8980756" cy="122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 spc="139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今日の内容でわからないこと、聞きたいこと、</a:t>
            </a:r>
          </a:p>
          <a:p>
            <a:pPr algn="ctr" marL="0" indent="0" lvl="0">
              <a:lnSpc>
                <a:spcPts val="5039"/>
              </a:lnSpc>
            </a:pPr>
            <a:r>
              <a:rPr lang="en-US" sz="2799" spc="139">
                <a:solidFill>
                  <a:srgbClr val="FFFFFF"/>
                </a:solidFill>
                <a:latin typeface="Noto Sans JP"/>
                <a:ea typeface="Noto Sans JP"/>
                <a:cs typeface="Noto Sans JP"/>
                <a:sym typeface="Noto Sans JP"/>
              </a:rPr>
              <a:t>感想などがある人は挙手してください。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53622" y="4842657"/>
            <a:ext cx="898075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84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質問タイム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0"/>
            <a:ext cx="2922021" cy="10287000"/>
            <a:chOff x="0" y="0"/>
            <a:chExt cx="76958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3434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365979" y="0"/>
            <a:ext cx="2922021" cy="10287000"/>
            <a:chOff x="0" y="0"/>
            <a:chExt cx="769586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43434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true" rot="0">
            <a:off x="1536597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-13924304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2055" y="0"/>
            <a:ext cx="3647871" cy="10287000"/>
            <a:chOff x="0" y="0"/>
            <a:chExt cx="96075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0756" cy="2709333"/>
            </a:xfrm>
            <a:custGeom>
              <a:avLst/>
              <a:gdLst/>
              <a:ahLst/>
              <a:cxnLst/>
              <a:rect r="r" b="b" t="t" l="l"/>
              <a:pathLst>
                <a:path h="2709333" w="960756">
                  <a:moveTo>
                    <a:pt x="0" y="0"/>
                  </a:moveTo>
                  <a:lnTo>
                    <a:pt x="960756" y="0"/>
                  </a:lnTo>
                  <a:lnTo>
                    <a:pt x="9607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6075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452958" y="-333723"/>
            <a:ext cx="0" cy="10954446"/>
          </a:xfrm>
          <a:prstGeom prst="line">
            <a:avLst/>
          </a:prstGeom>
          <a:ln cap="rnd" w="19050">
            <a:solidFill>
              <a:srgbClr val="A4A4A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310083" y="2365735"/>
            <a:ext cx="285750" cy="285750"/>
            <a:chOff x="0" y="0"/>
            <a:chExt cx="1200588" cy="12005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0588" cy="1200588"/>
            </a:xfrm>
            <a:custGeom>
              <a:avLst/>
              <a:gdLst/>
              <a:ahLst/>
              <a:cxnLst/>
              <a:rect r="r" b="b" t="t" l="l"/>
              <a:pathLst>
                <a:path h="1200588" w="1200588">
                  <a:moveTo>
                    <a:pt x="600294" y="0"/>
                  </a:moveTo>
                  <a:cubicBezTo>
                    <a:pt x="268761" y="0"/>
                    <a:pt x="0" y="268761"/>
                    <a:pt x="0" y="600294"/>
                  </a:cubicBezTo>
                  <a:cubicBezTo>
                    <a:pt x="0" y="931827"/>
                    <a:pt x="268761" y="1200588"/>
                    <a:pt x="600294" y="1200588"/>
                  </a:cubicBezTo>
                  <a:cubicBezTo>
                    <a:pt x="931827" y="1200588"/>
                    <a:pt x="1200588" y="931827"/>
                    <a:pt x="1200588" y="600294"/>
                  </a:cubicBezTo>
                  <a:cubicBezTo>
                    <a:pt x="1200588" y="268761"/>
                    <a:pt x="931827" y="0"/>
                    <a:pt x="600294" y="0"/>
                  </a:cubicBezTo>
                  <a:close/>
                </a:path>
              </a:pathLst>
            </a:custGeom>
            <a:solidFill>
              <a:srgbClr val="E12F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12555" y="83980"/>
              <a:ext cx="975478" cy="1004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62009" y="2134278"/>
            <a:ext cx="1492100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6365" y="2134278"/>
            <a:ext cx="8044394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Raspberry Piの使い方の説明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310083" y="3419691"/>
            <a:ext cx="285750" cy="285750"/>
            <a:chOff x="0" y="0"/>
            <a:chExt cx="1200588" cy="12005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0588" cy="1200588"/>
            </a:xfrm>
            <a:custGeom>
              <a:avLst/>
              <a:gdLst/>
              <a:ahLst/>
              <a:cxnLst/>
              <a:rect r="r" b="b" t="t" l="l"/>
              <a:pathLst>
                <a:path h="1200588" w="1200588">
                  <a:moveTo>
                    <a:pt x="600294" y="0"/>
                  </a:moveTo>
                  <a:cubicBezTo>
                    <a:pt x="268761" y="0"/>
                    <a:pt x="0" y="268761"/>
                    <a:pt x="0" y="600294"/>
                  </a:cubicBezTo>
                  <a:cubicBezTo>
                    <a:pt x="0" y="931827"/>
                    <a:pt x="268761" y="1200588"/>
                    <a:pt x="600294" y="1200588"/>
                  </a:cubicBezTo>
                  <a:cubicBezTo>
                    <a:pt x="931827" y="1200588"/>
                    <a:pt x="1200588" y="931827"/>
                    <a:pt x="1200588" y="600294"/>
                  </a:cubicBezTo>
                  <a:cubicBezTo>
                    <a:pt x="1200588" y="268761"/>
                    <a:pt x="931827" y="0"/>
                    <a:pt x="600294" y="0"/>
                  </a:cubicBezTo>
                  <a:close/>
                </a:path>
              </a:pathLst>
            </a:custGeom>
            <a:solidFill>
              <a:srgbClr val="FFC1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2555" y="83980"/>
              <a:ext cx="975478" cy="1004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936365" y="3188234"/>
            <a:ext cx="8044394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回路を組む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62009" y="3188234"/>
            <a:ext cx="1492100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2.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310083" y="4473647"/>
            <a:ext cx="285750" cy="285750"/>
            <a:chOff x="0" y="0"/>
            <a:chExt cx="1200588" cy="12005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00588" cy="1200588"/>
            </a:xfrm>
            <a:custGeom>
              <a:avLst/>
              <a:gdLst/>
              <a:ahLst/>
              <a:cxnLst/>
              <a:rect r="r" b="b" t="t" l="l"/>
              <a:pathLst>
                <a:path h="1200588" w="1200588">
                  <a:moveTo>
                    <a:pt x="600294" y="0"/>
                  </a:moveTo>
                  <a:cubicBezTo>
                    <a:pt x="268761" y="0"/>
                    <a:pt x="0" y="268761"/>
                    <a:pt x="0" y="600294"/>
                  </a:cubicBezTo>
                  <a:cubicBezTo>
                    <a:pt x="0" y="931827"/>
                    <a:pt x="268761" y="1200588"/>
                    <a:pt x="600294" y="1200588"/>
                  </a:cubicBezTo>
                  <a:cubicBezTo>
                    <a:pt x="931827" y="1200588"/>
                    <a:pt x="1200588" y="931827"/>
                    <a:pt x="1200588" y="600294"/>
                  </a:cubicBezTo>
                  <a:cubicBezTo>
                    <a:pt x="1200588" y="268761"/>
                    <a:pt x="931827" y="0"/>
                    <a:pt x="600294" y="0"/>
                  </a:cubicBezTo>
                  <a:close/>
                </a:path>
              </a:pathLst>
            </a:custGeom>
            <a:solidFill>
              <a:srgbClr val="5DA0D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2555" y="83980"/>
              <a:ext cx="975478" cy="1004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936365" y="4242189"/>
            <a:ext cx="8044394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プログラミングする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62009" y="4242189"/>
            <a:ext cx="1492100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3.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310083" y="5527603"/>
            <a:ext cx="285750" cy="285750"/>
            <a:chOff x="0" y="0"/>
            <a:chExt cx="1200588" cy="12005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0588" cy="1200588"/>
            </a:xfrm>
            <a:custGeom>
              <a:avLst/>
              <a:gdLst/>
              <a:ahLst/>
              <a:cxnLst/>
              <a:rect r="r" b="b" t="t" l="l"/>
              <a:pathLst>
                <a:path h="1200588" w="1200588">
                  <a:moveTo>
                    <a:pt x="600294" y="0"/>
                  </a:moveTo>
                  <a:cubicBezTo>
                    <a:pt x="268761" y="0"/>
                    <a:pt x="0" y="268761"/>
                    <a:pt x="0" y="600294"/>
                  </a:cubicBezTo>
                  <a:cubicBezTo>
                    <a:pt x="0" y="931827"/>
                    <a:pt x="268761" y="1200588"/>
                    <a:pt x="600294" y="1200588"/>
                  </a:cubicBezTo>
                  <a:cubicBezTo>
                    <a:pt x="931827" y="1200588"/>
                    <a:pt x="1200588" y="931827"/>
                    <a:pt x="1200588" y="600294"/>
                  </a:cubicBezTo>
                  <a:cubicBezTo>
                    <a:pt x="1200588" y="268761"/>
                    <a:pt x="931827" y="0"/>
                    <a:pt x="600294" y="0"/>
                  </a:cubicBezTo>
                  <a:close/>
                </a:path>
              </a:pathLst>
            </a:custGeom>
            <a:solidFill>
              <a:srgbClr val="E12F6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2555" y="83980"/>
              <a:ext cx="975478" cy="1004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936365" y="5296145"/>
            <a:ext cx="8044394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LEDの数を増やして、回路を作る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62009" y="5296145"/>
            <a:ext cx="1492100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4.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310083" y="6581559"/>
            <a:ext cx="285750" cy="285750"/>
            <a:chOff x="0" y="0"/>
            <a:chExt cx="1200588" cy="12005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00588" cy="1200588"/>
            </a:xfrm>
            <a:custGeom>
              <a:avLst/>
              <a:gdLst/>
              <a:ahLst/>
              <a:cxnLst/>
              <a:rect r="r" b="b" t="t" l="l"/>
              <a:pathLst>
                <a:path h="1200588" w="1200588">
                  <a:moveTo>
                    <a:pt x="600294" y="0"/>
                  </a:moveTo>
                  <a:cubicBezTo>
                    <a:pt x="268761" y="0"/>
                    <a:pt x="0" y="268761"/>
                    <a:pt x="0" y="600294"/>
                  </a:cubicBezTo>
                  <a:cubicBezTo>
                    <a:pt x="0" y="931827"/>
                    <a:pt x="268761" y="1200588"/>
                    <a:pt x="600294" y="1200588"/>
                  </a:cubicBezTo>
                  <a:cubicBezTo>
                    <a:pt x="931827" y="1200588"/>
                    <a:pt x="1200588" y="931827"/>
                    <a:pt x="1200588" y="600294"/>
                  </a:cubicBezTo>
                  <a:cubicBezTo>
                    <a:pt x="1200588" y="268761"/>
                    <a:pt x="931827" y="0"/>
                    <a:pt x="600294" y="0"/>
                  </a:cubicBezTo>
                  <a:close/>
                </a:path>
              </a:pathLst>
            </a:custGeom>
            <a:solidFill>
              <a:srgbClr val="FFC16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2555" y="83980"/>
              <a:ext cx="975478" cy="1004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936365" y="6350101"/>
            <a:ext cx="8044394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プログラミングをする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162009" y="6350101"/>
            <a:ext cx="1492100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5.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5310083" y="7635515"/>
            <a:ext cx="285750" cy="285750"/>
            <a:chOff x="0" y="0"/>
            <a:chExt cx="1200588" cy="120058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00588" cy="1200588"/>
            </a:xfrm>
            <a:custGeom>
              <a:avLst/>
              <a:gdLst/>
              <a:ahLst/>
              <a:cxnLst/>
              <a:rect r="r" b="b" t="t" l="l"/>
              <a:pathLst>
                <a:path h="1200588" w="1200588">
                  <a:moveTo>
                    <a:pt x="600294" y="0"/>
                  </a:moveTo>
                  <a:cubicBezTo>
                    <a:pt x="268761" y="0"/>
                    <a:pt x="0" y="268761"/>
                    <a:pt x="0" y="600294"/>
                  </a:cubicBezTo>
                  <a:cubicBezTo>
                    <a:pt x="0" y="931827"/>
                    <a:pt x="268761" y="1200588"/>
                    <a:pt x="600294" y="1200588"/>
                  </a:cubicBezTo>
                  <a:cubicBezTo>
                    <a:pt x="931827" y="1200588"/>
                    <a:pt x="1200588" y="931827"/>
                    <a:pt x="1200588" y="600294"/>
                  </a:cubicBezTo>
                  <a:cubicBezTo>
                    <a:pt x="1200588" y="268761"/>
                    <a:pt x="931827" y="0"/>
                    <a:pt x="600294" y="0"/>
                  </a:cubicBezTo>
                  <a:close/>
                </a:path>
              </a:pathLst>
            </a:custGeom>
            <a:solidFill>
              <a:srgbClr val="5DA0D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12555" y="83980"/>
              <a:ext cx="975478" cy="1004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936365" y="7404057"/>
            <a:ext cx="8044394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質問・感想タイム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62009" y="7404057"/>
            <a:ext cx="1492100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6.</a:t>
            </a:r>
          </a:p>
        </p:txBody>
      </p:sp>
      <p:sp>
        <p:nvSpPr>
          <p:cNvPr name="Freeform 36" id="36"/>
          <p:cNvSpPr/>
          <p:nvPr/>
        </p:nvSpPr>
        <p:spPr>
          <a:xfrm flipH="true" flipV="true" rot="0">
            <a:off x="-15583704" y="-879796"/>
            <a:ext cx="18175245" cy="11166796"/>
          </a:xfrm>
          <a:custGeom>
            <a:avLst/>
            <a:gdLst/>
            <a:ahLst/>
            <a:cxnLst/>
            <a:rect r="r" b="b" t="t" l="l"/>
            <a:pathLst>
              <a:path h="11166796" w="18175245">
                <a:moveTo>
                  <a:pt x="18175245" y="11166796"/>
                </a:moveTo>
                <a:lnTo>
                  <a:pt x="0" y="11166796"/>
                </a:lnTo>
                <a:lnTo>
                  <a:pt x="0" y="0"/>
                </a:lnTo>
                <a:lnTo>
                  <a:pt x="18175245" y="0"/>
                </a:lnTo>
                <a:lnTo>
                  <a:pt x="18175245" y="111667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5400000">
            <a:off x="379320" y="2907234"/>
            <a:ext cx="4348243" cy="809625"/>
            <a:chOff x="0" y="0"/>
            <a:chExt cx="1145216" cy="21323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45216" cy="213235"/>
            </a:xfrm>
            <a:custGeom>
              <a:avLst/>
              <a:gdLst/>
              <a:ahLst/>
              <a:cxnLst/>
              <a:rect r="r" b="b" t="t" l="l"/>
              <a:pathLst>
                <a:path h="213235" w="1145216">
                  <a:moveTo>
                    <a:pt x="0" y="0"/>
                  </a:moveTo>
                  <a:lnTo>
                    <a:pt x="1145216" y="0"/>
                  </a:lnTo>
                  <a:lnTo>
                    <a:pt x="114521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E12F6D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114521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5400000">
            <a:off x="284070" y="2798009"/>
            <a:ext cx="4348243" cy="809625"/>
            <a:chOff x="0" y="0"/>
            <a:chExt cx="1145216" cy="21323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45216" cy="213235"/>
            </a:xfrm>
            <a:custGeom>
              <a:avLst/>
              <a:gdLst/>
              <a:ahLst/>
              <a:cxnLst/>
              <a:rect r="r" b="b" t="t" l="l"/>
              <a:pathLst>
                <a:path h="213235" w="1145216">
                  <a:moveTo>
                    <a:pt x="0" y="0"/>
                  </a:moveTo>
                  <a:lnTo>
                    <a:pt x="1145216" y="0"/>
                  </a:lnTo>
                  <a:lnTo>
                    <a:pt x="114521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114521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2245783" y="1197183"/>
            <a:ext cx="424815" cy="384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タイムスケジュール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show="false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3622" y="6186306"/>
            <a:ext cx="8980756" cy="122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プログラミングに使う、Raspberry Piの使い方を説明します。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53622" y="4394971"/>
            <a:ext cx="8980756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 spc="84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Raspberry Piの</a:t>
            </a:r>
          </a:p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84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使い方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263396" y="2995350"/>
            <a:ext cx="3970757" cy="809625"/>
            <a:chOff x="0" y="0"/>
            <a:chExt cx="1045796" cy="2132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58621" y="2890575"/>
            <a:ext cx="3970757" cy="809625"/>
            <a:chOff x="0" y="0"/>
            <a:chExt cx="1045796" cy="2132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21184" y="2921055"/>
            <a:ext cx="7645633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セッション1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0"/>
            <a:ext cx="2922021" cy="10287000"/>
            <a:chOff x="0" y="0"/>
            <a:chExt cx="769586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365979" y="0"/>
            <a:ext cx="2922021" cy="10287000"/>
            <a:chOff x="0" y="0"/>
            <a:chExt cx="769586" cy="2709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true" rot="0">
            <a:off x="1536597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-13924304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433497" y="7244781"/>
            <a:ext cx="360045" cy="360045"/>
          </a:xfrm>
          <a:custGeom>
            <a:avLst/>
            <a:gdLst/>
            <a:ahLst/>
            <a:cxnLst/>
            <a:rect r="r" b="b" t="t" l="l"/>
            <a:pathLst>
              <a:path h="360045" w="360045">
                <a:moveTo>
                  <a:pt x="0" y="0"/>
                </a:moveTo>
                <a:lnTo>
                  <a:pt x="360045" y="0"/>
                </a:lnTo>
                <a:lnTo>
                  <a:pt x="360045" y="360045"/>
                </a:lnTo>
                <a:lnTo>
                  <a:pt x="0" y="360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844765" y="2286905"/>
            <a:ext cx="6879525" cy="4603994"/>
            <a:chOff x="0" y="0"/>
            <a:chExt cx="1214527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4527" cy="812800"/>
            </a:xfrm>
            <a:custGeom>
              <a:avLst/>
              <a:gdLst/>
              <a:ahLst/>
              <a:cxnLst/>
              <a:rect r="r" b="b" t="t" l="l"/>
              <a:pathLst>
                <a:path h="812800" w="1214527">
                  <a:moveTo>
                    <a:pt x="25883" y="0"/>
                  </a:moveTo>
                  <a:lnTo>
                    <a:pt x="1188644" y="0"/>
                  </a:lnTo>
                  <a:cubicBezTo>
                    <a:pt x="1195509" y="0"/>
                    <a:pt x="1202092" y="2727"/>
                    <a:pt x="1206946" y="7581"/>
                  </a:cubicBezTo>
                  <a:cubicBezTo>
                    <a:pt x="1211800" y="12435"/>
                    <a:pt x="1214527" y="19019"/>
                    <a:pt x="1214527" y="25883"/>
                  </a:cubicBezTo>
                  <a:lnTo>
                    <a:pt x="1214527" y="786917"/>
                  </a:lnTo>
                  <a:cubicBezTo>
                    <a:pt x="1214527" y="793781"/>
                    <a:pt x="1211800" y="800365"/>
                    <a:pt x="1206946" y="805219"/>
                  </a:cubicBezTo>
                  <a:cubicBezTo>
                    <a:pt x="1202092" y="810073"/>
                    <a:pt x="1195509" y="812800"/>
                    <a:pt x="1188644" y="812800"/>
                  </a:cubicBezTo>
                  <a:lnTo>
                    <a:pt x="25883" y="812800"/>
                  </a:lnTo>
                  <a:cubicBezTo>
                    <a:pt x="19019" y="812800"/>
                    <a:pt x="12435" y="810073"/>
                    <a:pt x="7581" y="805219"/>
                  </a:cubicBezTo>
                  <a:cubicBezTo>
                    <a:pt x="2727" y="800365"/>
                    <a:pt x="0" y="793781"/>
                    <a:pt x="0" y="786917"/>
                  </a:cubicBezTo>
                  <a:lnTo>
                    <a:pt x="0" y="25883"/>
                  </a:lnTo>
                  <a:cubicBezTo>
                    <a:pt x="0" y="19019"/>
                    <a:pt x="2727" y="12435"/>
                    <a:pt x="7581" y="7581"/>
                  </a:cubicBezTo>
                  <a:cubicBezTo>
                    <a:pt x="12435" y="2727"/>
                    <a:pt x="19019" y="0"/>
                    <a:pt x="25883" y="0"/>
                  </a:cubicBezTo>
                  <a:close/>
                </a:path>
              </a:pathLst>
            </a:custGeom>
            <a:blipFill>
              <a:blip r:embed="rId5"/>
              <a:stretch>
                <a:fillRect l="-129" t="0" r="-129" b="0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Raspberry Piの使い方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63710" y="4559216"/>
            <a:ext cx="6223905" cy="37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Raspberry Piは、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  <a:hlinkClick r:id="rId6" tooltip="https://ja.wikipedia.org/wiki/ARM%E3%82%A2%E3%83%BC%E3%82%AD%E3%83%86%E3%82%AF%E3%83%81%E3%83%A3"/>
              </a:rPr>
              <a:t>ARM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  <a:hlinkClick r:id="rId7" tooltip="https://ja.wikipedia.org/wiki/%E3%83%97%E3%83%AD%E3%82%BB%E3%83%83%E3%82%B5"/>
              </a:rPr>
              <a:t>プロセッサ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を搭載した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  <a:hlinkClick r:id="rId8" tooltip="https://ja.wikipedia.org/wiki/%E3%82%B7%E3%83%B3%E3%82%B0%E3%83%AB%E3%83%9C%E3%83%BC%E3%83%89%E3%82%B3%E3%83%B3%E3%83%94%E3%83%A5%E3%83%BC%E3%82%BF"/>
              </a:rPr>
              <a:t>シングルボードコンピュータ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。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  <a:hlinkClick r:id="rId9" tooltip="https://ja.wikipedia.org/wiki/%E3%82%A4%E3%82%AE%E3%83%AA%E3%82%B9"/>
              </a:rPr>
              <a:t>イギリス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の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  <a:hlinkClick r:id="rId10" tooltip="https://ja.wikipedia.org/wiki/Raspberry_Pi_%E8%B2%A1%E5%9B%A3"/>
              </a:rPr>
              <a:t>Raspberry Pi 財団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とRaspberry Pi Ltdによって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  <a:hlinkClick r:id="rId11" tooltip="https://ja.wikipedia.org/wiki/%E9%96%8B%E7%99%BA"/>
              </a:rPr>
              <a:t>開発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されている。日本語では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  <a:hlinkClick r:id="rId12" tooltip="https://ja.wikipedia.org/wiki/%E7%95%A5%E8%AA%9E"/>
              </a:rPr>
              <a:t>略称</a:t>
            </a: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としてラズパイとも呼ばれる。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63710" y="3254375"/>
            <a:ext cx="622390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Raspberry Pi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28874" y="6818061"/>
            <a:ext cx="4995416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©️ </a:t>
            </a:r>
            <a:r>
              <a:rPr lang="en-US" sz="24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Laserlicht / Wikimedia Commons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50692" y="7216206"/>
            <a:ext cx="1816447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表示-継承 4.0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 strike="noStrike" u="none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Raspberry Piの使い方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6700" y="5538144"/>
            <a:ext cx="6223905" cy="122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人によって違いますが、右のような画面だと思います。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6700" y="3525837"/>
            <a:ext cx="622390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Raspberry Piの画面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355916" y="2286905"/>
            <a:ext cx="7384619" cy="4497246"/>
            <a:chOff x="0" y="0"/>
            <a:chExt cx="1300830" cy="7922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00830" cy="792208"/>
            </a:xfrm>
            <a:custGeom>
              <a:avLst/>
              <a:gdLst/>
              <a:ahLst/>
              <a:cxnLst/>
              <a:rect r="r" b="b" t="t" l="l"/>
              <a:pathLst>
                <a:path h="792208" w="1300830">
                  <a:moveTo>
                    <a:pt x="24113" y="0"/>
                  </a:moveTo>
                  <a:lnTo>
                    <a:pt x="1276717" y="0"/>
                  </a:lnTo>
                  <a:cubicBezTo>
                    <a:pt x="1283112" y="0"/>
                    <a:pt x="1289245" y="2540"/>
                    <a:pt x="1293768" y="7062"/>
                  </a:cubicBezTo>
                  <a:cubicBezTo>
                    <a:pt x="1298290" y="11585"/>
                    <a:pt x="1300830" y="17718"/>
                    <a:pt x="1300830" y="24113"/>
                  </a:cubicBezTo>
                  <a:lnTo>
                    <a:pt x="1300830" y="768095"/>
                  </a:lnTo>
                  <a:cubicBezTo>
                    <a:pt x="1300830" y="774490"/>
                    <a:pt x="1298290" y="780623"/>
                    <a:pt x="1293768" y="785145"/>
                  </a:cubicBezTo>
                  <a:cubicBezTo>
                    <a:pt x="1289245" y="789667"/>
                    <a:pt x="1283112" y="792208"/>
                    <a:pt x="1276717" y="792208"/>
                  </a:cubicBezTo>
                  <a:lnTo>
                    <a:pt x="24113" y="792208"/>
                  </a:lnTo>
                  <a:cubicBezTo>
                    <a:pt x="17718" y="792208"/>
                    <a:pt x="11585" y="789667"/>
                    <a:pt x="7062" y="785145"/>
                  </a:cubicBezTo>
                  <a:cubicBezTo>
                    <a:pt x="2540" y="780623"/>
                    <a:pt x="0" y="774490"/>
                    <a:pt x="0" y="768095"/>
                  </a:cubicBezTo>
                  <a:lnTo>
                    <a:pt x="0" y="24113"/>
                  </a:lnTo>
                  <a:cubicBezTo>
                    <a:pt x="0" y="17718"/>
                    <a:pt x="2540" y="11585"/>
                    <a:pt x="7062" y="7062"/>
                  </a:cubicBezTo>
                  <a:cubicBezTo>
                    <a:pt x="11585" y="2540"/>
                    <a:pt x="17718" y="0"/>
                    <a:pt x="24113" y="0"/>
                  </a:cubicBezTo>
                  <a:close/>
                </a:path>
              </a:pathLst>
            </a:custGeom>
            <a:blipFill>
              <a:blip r:embed="rId4"/>
              <a:stretch>
                <a:fillRect l="-1726" t="-1533" r="-908" b="-2795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Raspberry Piの使い方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6700" y="5538144"/>
            <a:ext cx="6223905" cy="313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左上のラズベリーマークを押して、</a:t>
            </a:r>
          </a:p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プログラミング、</a:t>
            </a:r>
          </a:p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Thonny Python IDE</a:t>
            </a:r>
          </a:p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を押すと、プログラミングができる画面になります。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6700" y="3525837"/>
            <a:ext cx="622390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280" b="true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プログラミング</a:t>
            </a:r>
          </a:p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画面の表示方法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355916" y="2286905"/>
            <a:ext cx="7384619" cy="4497246"/>
            <a:chOff x="0" y="0"/>
            <a:chExt cx="1300830" cy="7922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00830" cy="792208"/>
            </a:xfrm>
            <a:custGeom>
              <a:avLst/>
              <a:gdLst/>
              <a:ahLst/>
              <a:cxnLst/>
              <a:rect r="r" b="b" t="t" l="l"/>
              <a:pathLst>
                <a:path h="792208" w="1300830">
                  <a:moveTo>
                    <a:pt x="24113" y="0"/>
                  </a:moveTo>
                  <a:lnTo>
                    <a:pt x="1276717" y="0"/>
                  </a:lnTo>
                  <a:cubicBezTo>
                    <a:pt x="1283112" y="0"/>
                    <a:pt x="1289245" y="2540"/>
                    <a:pt x="1293768" y="7062"/>
                  </a:cubicBezTo>
                  <a:cubicBezTo>
                    <a:pt x="1298290" y="11585"/>
                    <a:pt x="1300830" y="17718"/>
                    <a:pt x="1300830" y="24113"/>
                  </a:cubicBezTo>
                  <a:lnTo>
                    <a:pt x="1300830" y="768095"/>
                  </a:lnTo>
                  <a:cubicBezTo>
                    <a:pt x="1300830" y="774490"/>
                    <a:pt x="1298290" y="780623"/>
                    <a:pt x="1293768" y="785145"/>
                  </a:cubicBezTo>
                  <a:cubicBezTo>
                    <a:pt x="1289245" y="789667"/>
                    <a:pt x="1283112" y="792208"/>
                    <a:pt x="1276717" y="792208"/>
                  </a:cubicBezTo>
                  <a:lnTo>
                    <a:pt x="24113" y="792208"/>
                  </a:lnTo>
                  <a:cubicBezTo>
                    <a:pt x="17718" y="792208"/>
                    <a:pt x="11585" y="789667"/>
                    <a:pt x="7062" y="785145"/>
                  </a:cubicBezTo>
                  <a:cubicBezTo>
                    <a:pt x="2540" y="780623"/>
                    <a:pt x="0" y="774490"/>
                    <a:pt x="0" y="768095"/>
                  </a:cubicBezTo>
                  <a:lnTo>
                    <a:pt x="0" y="24113"/>
                  </a:lnTo>
                  <a:cubicBezTo>
                    <a:pt x="0" y="17718"/>
                    <a:pt x="2540" y="11585"/>
                    <a:pt x="7062" y="7062"/>
                  </a:cubicBezTo>
                  <a:cubicBezTo>
                    <a:pt x="11585" y="2540"/>
                    <a:pt x="17718" y="0"/>
                    <a:pt x="24113" y="0"/>
                  </a:cubicBezTo>
                  <a:close/>
                </a:path>
              </a:pathLst>
            </a:custGeom>
            <a:blipFill>
              <a:blip r:embed="rId4"/>
              <a:stretch>
                <a:fillRect l="-1726" t="-1533" r="-908" b="-2795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0129" y="0"/>
            <a:ext cx="5424235" cy="10287000"/>
            <a:chOff x="0" y="0"/>
            <a:chExt cx="142860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6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8605">
                  <a:moveTo>
                    <a:pt x="0" y="0"/>
                  </a:moveTo>
                  <a:lnTo>
                    <a:pt x="1428605" y="0"/>
                  </a:lnTo>
                  <a:lnTo>
                    <a:pt x="14286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860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64012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0" y="0"/>
                </a:moveTo>
                <a:lnTo>
                  <a:pt x="16846326" y="0"/>
                </a:lnTo>
                <a:lnTo>
                  <a:pt x="16846326" y="10350313"/>
                </a:lnTo>
                <a:lnTo>
                  <a:pt x="0" y="10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9913" y="1057275"/>
            <a:ext cx="5524500" cy="809625"/>
            <a:chOff x="0" y="0"/>
            <a:chExt cx="1455012" cy="21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5DA0DC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2500" y="952500"/>
            <a:ext cx="5524500" cy="809625"/>
            <a:chOff x="0" y="0"/>
            <a:chExt cx="1455012" cy="213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55012" cy="213235"/>
            </a:xfrm>
            <a:custGeom>
              <a:avLst/>
              <a:gdLst/>
              <a:ahLst/>
              <a:cxnLst/>
              <a:rect r="r" b="b" t="t" l="l"/>
              <a:pathLst>
                <a:path h="213235" w="1455012">
                  <a:moveTo>
                    <a:pt x="0" y="0"/>
                  </a:moveTo>
                  <a:lnTo>
                    <a:pt x="1455012" y="0"/>
                  </a:lnTo>
                  <a:lnTo>
                    <a:pt x="1455012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455012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53302" y="982980"/>
            <a:ext cx="492289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Raspberry Piの使い方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6700" y="5538144"/>
            <a:ext cx="6223905" cy="1863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Thonnyの左上のFile、その後</a:t>
            </a:r>
          </a:p>
          <a:p>
            <a:pPr algn="l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Newを押してください。</a:t>
            </a:r>
          </a:p>
          <a:p>
            <a:pPr algn="l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すると新しいファイルが作れます。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6700" y="3525837"/>
            <a:ext cx="622390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28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あたらしいプログラムの作り方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355916" y="2286905"/>
            <a:ext cx="7384619" cy="4497246"/>
            <a:chOff x="0" y="0"/>
            <a:chExt cx="1300830" cy="7922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00830" cy="792208"/>
            </a:xfrm>
            <a:custGeom>
              <a:avLst/>
              <a:gdLst/>
              <a:ahLst/>
              <a:cxnLst/>
              <a:rect r="r" b="b" t="t" l="l"/>
              <a:pathLst>
                <a:path h="792208" w="1300830">
                  <a:moveTo>
                    <a:pt x="24113" y="0"/>
                  </a:moveTo>
                  <a:lnTo>
                    <a:pt x="1276717" y="0"/>
                  </a:lnTo>
                  <a:cubicBezTo>
                    <a:pt x="1283112" y="0"/>
                    <a:pt x="1289245" y="2540"/>
                    <a:pt x="1293768" y="7062"/>
                  </a:cubicBezTo>
                  <a:cubicBezTo>
                    <a:pt x="1298290" y="11585"/>
                    <a:pt x="1300830" y="17718"/>
                    <a:pt x="1300830" y="24113"/>
                  </a:cubicBezTo>
                  <a:lnTo>
                    <a:pt x="1300830" y="768095"/>
                  </a:lnTo>
                  <a:cubicBezTo>
                    <a:pt x="1300830" y="774490"/>
                    <a:pt x="1298290" y="780623"/>
                    <a:pt x="1293768" y="785145"/>
                  </a:cubicBezTo>
                  <a:cubicBezTo>
                    <a:pt x="1289245" y="789667"/>
                    <a:pt x="1283112" y="792208"/>
                    <a:pt x="1276717" y="792208"/>
                  </a:cubicBezTo>
                  <a:lnTo>
                    <a:pt x="24113" y="792208"/>
                  </a:lnTo>
                  <a:cubicBezTo>
                    <a:pt x="17718" y="792208"/>
                    <a:pt x="11585" y="789667"/>
                    <a:pt x="7062" y="785145"/>
                  </a:cubicBezTo>
                  <a:cubicBezTo>
                    <a:pt x="2540" y="780623"/>
                    <a:pt x="0" y="774490"/>
                    <a:pt x="0" y="768095"/>
                  </a:cubicBezTo>
                  <a:lnTo>
                    <a:pt x="0" y="24113"/>
                  </a:lnTo>
                  <a:cubicBezTo>
                    <a:pt x="0" y="17718"/>
                    <a:pt x="2540" y="11585"/>
                    <a:pt x="7062" y="7062"/>
                  </a:cubicBezTo>
                  <a:cubicBezTo>
                    <a:pt x="11585" y="2540"/>
                    <a:pt x="17718" y="0"/>
                    <a:pt x="24113" y="0"/>
                  </a:cubicBezTo>
                  <a:close/>
                </a:path>
              </a:pathLst>
            </a:custGeom>
            <a:blipFill>
              <a:blip r:embed="rId4"/>
              <a:stretch>
                <a:fillRect l="-1726" t="-1533" r="-908" b="-2795"/>
              </a:stretch>
            </a:blipFill>
            <a:ln w="133350" cap="rnd">
              <a:solidFill>
                <a:srgbClr val="5DA0DC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53622" y="5790509"/>
            <a:ext cx="8980756" cy="122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</a:pPr>
            <a:r>
              <a:rPr lang="en-US" sz="2799" spc="139">
                <a:solidFill>
                  <a:srgbClr val="000000"/>
                </a:solidFill>
                <a:latin typeface="Noto Sans JP"/>
                <a:ea typeface="Noto Sans JP"/>
                <a:cs typeface="Noto Sans JP"/>
                <a:sym typeface="Noto Sans JP"/>
              </a:rPr>
              <a:t>Pythonで電子工作するには、回路を組む必要があります。その回路を自分で組み立てましょう！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53622" y="4394971"/>
            <a:ext cx="898075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b="true" sz="5600" spc="840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回路を組む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263396" y="2995350"/>
            <a:ext cx="3970757" cy="809625"/>
            <a:chOff x="0" y="0"/>
            <a:chExt cx="1045796" cy="2132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E12F6D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58621" y="2890575"/>
            <a:ext cx="3970757" cy="809625"/>
            <a:chOff x="0" y="0"/>
            <a:chExt cx="1045796" cy="2132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5796" cy="213235"/>
            </a:xfrm>
            <a:custGeom>
              <a:avLst/>
              <a:gdLst/>
              <a:ahLst/>
              <a:cxnLst/>
              <a:rect r="r" b="b" t="t" l="l"/>
              <a:pathLst>
                <a:path h="213235" w="1045796">
                  <a:moveTo>
                    <a:pt x="0" y="0"/>
                  </a:moveTo>
                  <a:lnTo>
                    <a:pt x="1045796" y="0"/>
                  </a:lnTo>
                  <a:lnTo>
                    <a:pt x="1045796" y="213235"/>
                  </a:lnTo>
                  <a:lnTo>
                    <a:pt x="0" y="21323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45796" cy="241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21184" y="2921055"/>
            <a:ext cx="7645633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セッション2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0"/>
            <a:ext cx="2922021" cy="10287000"/>
            <a:chOff x="0" y="0"/>
            <a:chExt cx="769586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365979" y="0"/>
            <a:ext cx="2922021" cy="10287000"/>
            <a:chOff x="0" y="0"/>
            <a:chExt cx="769586" cy="2709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95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769586">
                  <a:moveTo>
                    <a:pt x="0" y="0"/>
                  </a:moveTo>
                  <a:lnTo>
                    <a:pt x="769586" y="0"/>
                  </a:lnTo>
                  <a:lnTo>
                    <a:pt x="7695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6958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true" rot="0">
            <a:off x="15365979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-13924304" y="-63313"/>
            <a:ext cx="16846326" cy="10350313"/>
          </a:xfrm>
          <a:custGeom>
            <a:avLst/>
            <a:gdLst/>
            <a:ahLst/>
            <a:cxnLst/>
            <a:rect r="r" b="b" t="t" l="l"/>
            <a:pathLst>
              <a:path h="10350313" w="16846326">
                <a:moveTo>
                  <a:pt x="16846325" y="10350313"/>
                </a:moveTo>
                <a:lnTo>
                  <a:pt x="0" y="10350313"/>
                </a:lnTo>
                <a:lnTo>
                  <a:pt x="0" y="0"/>
                </a:lnTo>
                <a:lnTo>
                  <a:pt x="16846325" y="0"/>
                </a:lnTo>
                <a:lnTo>
                  <a:pt x="16846325" y="103503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DAGGHXaJPxk</dc:identifier>
  <dcterms:modified xsi:type="dcterms:W3CDTF">2011-08-01T06:04:30Z</dcterms:modified>
  <cp:revision>1</cp:revision>
  <dc:title>データサイエンティスト養成講座</dc:title>
</cp:coreProperties>
</file>